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261" r:id="rId3"/>
    <p:sldId id="272" r:id="rId4"/>
    <p:sldId id="258" r:id="rId5"/>
    <p:sldId id="260" r:id="rId6"/>
    <p:sldId id="259" r:id="rId7"/>
    <p:sldId id="262" r:id="rId8"/>
    <p:sldId id="263" r:id="rId9"/>
    <p:sldId id="257" r:id="rId10"/>
    <p:sldId id="280" r:id="rId11"/>
    <p:sldId id="279" r:id="rId12"/>
    <p:sldId id="283" r:id="rId13"/>
    <p:sldId id="273" r:id="rId14"/>
    <p:sldId id="274" r:id="rId15"/>
    <p:sldId id="275" r:id="rId16"/>
    <p:sldId id="276" r:id="rId17"/>
    <p:sldId id="277" r:id="rId18"/>
    <p:sldId id="278" r:id="rId19"/>
    <p:sldId id="281" r:id="rId20"/>
    <p:sldId id="284" r:id="rId21"/>
    <p:sldId id="282" r:id="rId22"/>
    <p:sldId id="265" r:id="rId23"/>
    <p:sldId id="266" r:id="rId24"/>
    <p:sldId id="267" r:id="rId25"/>
    <p:sldId id="268" r:id="rId26"/>
    <p:sldId id="269" r:id="rId2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48846" cy="496427"/>
          </a:xfrm>
          <a:prstGeom prst="rect">
            <a:avLst/>
          </a:prstGeom>
        </p:spPr>
        <p:txBody>
          <a:bodyPr vert="horz" lIns="88294" tIns="44147" rIns="88294" bIns="4414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248" y="2"/>
            <a:ext cx="2948845" cy="496427"/>
          </a:xfrm>
          <a:prstGeom prst="rect">
            <a:avLst/>
          </a:prstGeom>
        </p:spPr>
        <p:txBody>
          <a:bodyPr vert="horz" lIns="88294" tIns="44147" rIns="88294" bIns="44147" rtlCol="0"/>
          <a:lstStyle>
            <a:lvl1pPr algn="r">
              <a:defRPr sz="1200"/>
            </a:lvl1pPr>
          </a:lstStyle>
          <a:p>
            <a:fld id="{9C6CE2D2-252B-4C02-916B-E41F6CF88E41}" type="datetimeFigureOut">
              <a:rPr kumimoji="1" lang="ja-JP" altLang="en-US" smtClean="0"/>
              <a:pPr/>
              <a:t>2017/6/22</a:t>
            </a:fld>
            <a:endParaRPr kumimoji="1" lang="ja-JP" altLang="en-US"/>
          </a:p>
        </p:txBody>
      </p:sp>
      <p:sp>
        <p:nvSpPr>
          <p:cNvPr id="4" name="フッター プレースホルダ 3"/>
          <p:cNvSpPr>
            <a:spLocks noGrp="1"/>
          </p:cNvSpPr>
          <p:nvPr>
            <p:ph type="ftr" sz="quarter" idx="2"/>
          </p:nvPr>
        </p:nvSpPr>
        <p:spPr>
          <a:xfrm>
            <a:off x="0" y="9441370"/>
            <a:ext cx="2948846" cy="496427"/>
          </a:xfrm>
          <a:prstGeom prst="rect">
            <a:avLst/>
          </a:prstGeom>
        </p:spPr>
        <p:txBody>
          <a:bodyPr vert="horz" lIns="88294" tIns="44147" rIns="88294" bIns="4414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248" y="9441370"/>
            <a:ext cx="2948845" cy="496427"/>
          </a:xfrm>
          <a:prstGeom prst="rect">
            <a:avLst/>
          </a:prstGeom>
        </p:spPr>
        <p:txBody>
          <a:bodyPr vert="horz" lIns="88294" tIns="44147" rIns="88294" bIns="44147" rtlCol="0" anchor="b"/>
          <a:lstStyle>
            <a:lvl1pPr algn="r">
              <a:defRPr sz="1200"/>
            </a:lvl1pPr>
          </a:lstStyle>
          <a:p>
            <a:fld id="{4765B8D9-2A29-4BF5-99B2-DE80D175E599}" type="slidenum">
              <a:rPr kumimoji="1" lang="ja-JP" altLang="en-US" smtClean="0"/>
              <a:pPr/>
              <a:t>‹#›</a:t>
            </a:fld>
            <a:endParaRPr kumimoji="1" lang="ja-JP" altLang="en-US"/>
          </a:p>
        </p:txBody>
      </p:sp>
    </p:spTree>
    <p:extLst>
      <p:ext uri="{BB962C8B-B14F-4D97-AF65-F5344CB8AC3E}">
        <p14:creationId xmlns:p14="http://schemas.microsoft.com/office/powerpoint/2010/main" val="1456252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6"/>
            <a:ext cx="2949100" cy="496967"/>
          </a:xfrm>
          <a:prstGeom prst="rect">
            <a:avLst/>
          </a:prstGeom>
        </p:spPr>
        <p:txBody>
          <a:bodyPr vert="horz" lIns="91794" tIns="45898" rIns="91794" bIns="45898" rtlCol="0"/>
          <a:lstStyle>
            <a:lvl1pPr algn="l">
              <a:defRPr sz="1200"/>
            </a:lvl1pPr>
          </a:lstStyle>
          <a:p>
            <a:endParaRPr kumimoji="1" lang="ja-JP" altLang="en-US"/>
          </a:p>
        </p:txBody>
      </p:sp>
      <p:sp>
        <p:nvSpPr>
          <p:cNvPr id="3" name="日付プレースホルダ 2"/>
          <p:cNvSpPr>
            <a:spLocks noGrp="1"/>
          </p:cNvSpPr>
          <p:nvPr>
            <p:ph type="dt" idx="1"/>
          </p:nvPr>
        </p:nvSpPr>
        <p:spPr>
          <a:xfrm>
            <a:off x="3854941" y="6"/>
            <a:ext cx="2949100" cy="496967"/>
          </a:xfrm>
          <a:prstGeom prst="rect">
            <a:avLst/>
          </a:prstGeom>
        </p:spPr>
        <p:txBody>
          <a:bodyPr vert="horz" lIns="91794" tIns="45898" rIns="91794" bIns="45898" rtlCol="0"/>
          <a:lstStyle>
            <a:lvl1pPr algn="r">
              <a:defRPr sz="1200"/>
            </a:lvl1pPr>
          </a:lstStyle>
          <a:p>
            <a:fld id="{6E23C443-60A6-47BA-A2FF-ECB1AACC5B6A}" type="datetimeFigureOut">
              <a:rPr kumimoji="1" lang="ja-JP" altLang="en-US" smtClean="0"/>
              <a:pPr/>
              <a:t>2017/6/22</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794" tIns="45898" rIns="91794" bIns="45898" rtlCol="0" anchor="ctr"/>
          <a:lstStyle/>
          <a:p>
            <a:endParaRPr lang="ja-JP" altLang="en-US"/>
          </a:p>
        </p:txBody>
      </p:sp>
      <p:sp>
        <p:nvSpPr>
          <p:cNvPr id="5" name="ノート プレースホルダ 4"/>
          <p:cNvSpPr>
            <a:spLocks noGrp="1"/>
          </p:cNvSpPr>
          <p:nvPr>
            <p:ph type="body" sz="quarter" idx="3"/>
          </p:nvPr>
        </p:nvSpPr>
        <p:spPr>
          <a:xfrm>
            <a:off x="680563" y="4721186"/>
            <a:ext cx="5444490" cy="4472702"/>
          </a:xfrm>
          <a:prstGeom prst="rect">
            <a:avLst/>
          </a:prstGeom>
        </p:spPr>
        <p:txBody>
          <a:bodyPr vert="horz" lIns="91794" tIns="45898" rIns="91794" bIns="4589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3" y="9440653"/>
            <a:ext cx="2949100" cy="496967"/>
          </a:xfrm>
          <a:prstGeom prst="rect">
            <a:avLst/>
          </a:prstGeom>
        </p:spPr>
        <p:txBody>
          <a:bodyPr vert="horz" lIns="91794" tIns="45898" rIns="91794" bIns="4589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41" y="9440653"/>
            <a:ext cx="2949100" cy="496967"/>
          </a:xfrm>
          <a:prstGeom prst="rect">
            <a:avLst/>
          </a:prstGeom>
        </p:spPr>
        <p:txBody>
          <a:bodyPr vert="horz" lIns="91794" tIns="45898" rIns="91794" bIns="45898" rtlCol="0" anchor="b"/>
          <a:lstStyle>
            <a:lvl1pPr algn="r">
              <a:defRPr sz="1200"/>
            </a:lvl1pPr>
          </a:lstStyle>
          <a:p>
            <a:fld id="{8AE1478E-3321-48C1-B898-92A4B9A4F170}" type="slidenum">
              <a:rPr kumimoji="1" lang="ja-JP" altLang="en-US" smtClean="0"/>
              <a:pPr/>
              <a:t>‹#›</a:t>
            </a:fld>
            <a:endParaRPr kumimoji="1" lang="ja-JP" altLang="en-US"/>
          </a:p>
        </p:txBody>
      </p:sp>
    </p:spTree>
    <p:extLst>
      <p:ext uri="{BB962C8B-B14F-4D97-AF65-F5344CB8AC3E}">
        <p14:creationId xmlns:p14="http://schemas.microsoft.com/office/powerpoint/2010/main" val="181225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AE1478E-3321-48C1-B898-92A4B9A4F170}" type="slidenum">
              <a:rPr kumimoji="1" lang="ja-JP" altLang="en-US" smtClean="0"/>
              <a:pPr/>
              <a:t>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AE1478E-3321-48C1-B898-92A4B9A4F170}"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7" name="日付プレースホルダ 6"/>
          <p:cNvSpPr>
            <a:spLocks noGrp="1"/>
          </p:cNvSpPr>
          <p:nvPr>
            <p:ph type="dt" sz="half" idx="10"/>
          </p:nvPr>
        </p:nvSpPr>
        <p:spPr/>
        <p:txBody>
          <a:bodyPr/>
          <a:lstStyle>
            <a:extLst/>
          </a:lstStyle>
          <a:p>
            <a:fld id="{95905B8B-01DA-4B29-B053-4C4B4AF1EAFB}" type="datetime1">
              <a:rPr kumimoji="1" lang="ja-JP" altLang="en-US" smtClean="0"/>
              <a:pPr/>
              <a:t>2017/6/22</a:t>
            </a:fld>
            <a:endParaRPr kumimoji="1" lang="ja-JP" altLang="en-US"/>
          </a:p>
        </p:txBody>
      </p:sp>
      <p:sp>
        <p:nvSpPr>
          <p:cNvPr id="20" name="フッター プレースホルダ 19"/>
          <p:cNvSpPr>
            <a:spLocks noGrp="1"/>
          </p:cNvSpPr>
          <p:nvPr>
            <p:ph type="ftr" sz="quarter" idx="11"/>
          </p:nvPr>
        </p:nvSpPr>
        <p:spPr/>
        <p:txBody>
          <a:bodyPr/>
          <a:lstStyle>
            <a:extLst/>
          </a:lstStyle>
          <a:p>
            <a:endParaRPr kumimoji="1" lang="ja-JP" altLang="en-US"/>
          </a:p>
        </p:txBody>
      </p:sp>
      <p:sp>
        <p:nvSpPr>
          <p:cNvPr id="10" name="スライド番号プレースホルダ 9"/>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DEDC719-8716-4F6A-919D-E5935FE1A501}" type="datetime1">
              <a:rPr kumimoji="1" lang="ja-JP" altLang="en-US" smtClean="0"/>
              <a:pPr/>
              <a:t>2017/6/22</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40C4E40B-DAF3-487C-8BE9-114203CC8065}" type="datetime1">
              <a:rPr kumimoji="1" lang="ja-JP" altLang="en-US" smtClean="0"/>
              <a:pPr/>
              <a:t>2017/6/22</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31E78D75-7888-486E-9E27-305909246E33}" type="datetime1">
              <a:rPr kumimoji="1" lang="ja-JP" altLang="en-US" smtClean="0"/>
              <a:pPr/>
              <a:t>2017/6/22</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D5EDC866-AC0C-4069-8759-0558D94896EF}" type="datetime1">
              <a:rPr kumimoji="1" lang="ja-JP" altLang="en-US" smtClean="0"/>
              <a:pPr/>
              <a:t>2017/6/22</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84F78317-727B-4835-89CC-63D127F8B8A8}" type="datetime1">
              <a:rPr kumimoji="1" lang="ja-JP" altLang="en-US" smtClean="0"/>
              <a:pPr/>
              <a:t>2017/6/22</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B385FCA3-7FCE-494B-9221-E1FA3E3E3020}" type="datetime1">
              <a:rPr kumimoji="1" lang="ja-JP" altLang="en-US" smtClean="0"/>
              <a:pPr/>
              <a:t>2017/6/22</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6A7C526C-2091-42AF-A3BB-2771073A51A1}" type="datetime1">
              <a:rPr kumimoji="1" lang="ja-JP" altLang="en-US" smtClean="0"/>
              <a:pPr/>
              <a:t>2017/6/22</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D33C6976-F5A2-494A-9CB4-99F2E3AD1A22}" type="datetime1">
              <a:rPr kumimoji="1" lang="ja-JP" altLang="en-US" smtClean="0"/>
              <a:pPr/>
              <a:t>2017/6/22</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5D617619-2C4E-44C2-BECA-90E6512BDBA0}" type="datetime1">
              <a:rPr kumimoji="1" lang="ja-JP" altLang="en-US" smtClean="0"/>
              <a:pPr/>
              <a:t>2017/6/22</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extLst/>
          </a:lstStyle>
          <a:p>
            <a:fld id="{35BB7D86-E41A-4F24-AEF6-1BA1836C1BE8}" type="datetime1">
              <a:rPr kumimoji="1" lang="ja-JP" altLang="en-US" smtClean="0"/>
              <a:pPr/>
              <a:t>2017/6/22</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D2D8002D-B5B0-4BAC-B1F6-782DDCCE6D9C}" type="slidenum">
              <a:rPr kumimoji="1" lang="ja-JP" altLang="en-US" smtClean="0"/>
              <a:pPr/>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 タイトルの書式設定</a:t>
            </a:r>
            <a:endParaRPr kumimoji="0" lang="en-US"/>
          </a:p>
        </p:txBody>
      </p:sp>
      <p:sp>
        <p:nvSpPr>
          <p:cNvPr id="9" name="テキスト プレースホル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7457CA-11C3-42EE-8793-A7F189F75A74}" type="datetime1">
              <a:rPr kumimoji="1" lang="ja-JP" altLang="en-US" smtClean="0"/>
              <a:pPr/>
              <a:t>2017/6/22</a:t>
            </a:fld>
            <a:endParaRPr kumimoji="1" lang="ja-JP" altLang="en-US"/>
          </a:p>
        </p:txBody>
      </p:sp>
      <p:sp>
        <p:nvSpPr>
          <p:cNvPr id="10" name="フッター プレースホル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2D8002D-B5B0-4BAC-B1F6-782DDCCE6D9C}" type="slidenum">
              <a:rPr kumimoji="1" lang="ja-JP" altLang="en-US" smtClean="0"/>
              <a:pPr/>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3" Type="http://schemas.openxmlformats.org/officeDocument/2006/relationships/image" Target="../media/image4.gif"/><Relationship Id="rId7" Type="http://schemas.openxmlformats.org/officeDocument/2006/relationships/image" Target="../media/image8.wmf"/><Relationship Id="rId12" Type="http://schemas.openxmlformats.org/officeDocument/2006/relationships/image" Target="../media/image13.wm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88640"/>
            <a:ext cx="7772400" cy="792089"/>
          </a:xfrm>
        </p:spPr>
        <p:txBody>
          <a:bodyPr>
            <a:normAutofit/>
          </a:bodyPr>
          <a:lstStyle/>
          <a:p>
            <a:pPr algn="ctr"/>
            <a:r>
              <a:rPr kumimoji="1" lang="ja-JP" altLang="en-US" dirty="0" smtClean="0"/>
              <a:t>防草対策比較</a:t>
            </a:r>
            <a:endParaRPr kumimoji="1" lang="ja-JP" altLang="en-US" dirty="0"/>
          </a:p>
        </p:txBody>
      </p:sp>
      <p:sp>
        <p:nvSpPr>
          <p:cNvPr id="3" name="サブタイトル 2"/>
          <p:cNvSpPr>
            <a:spLocks noGrp="1"/>
          </p:cNvSpPr>
          <p:nvPr>
            <p:ph type="subTitle" idx="1"/>
          </p:nvPr>
        </p:nvSpPr>
        <p:spPr>
          <a:xfrm>
            <a:off x="1403648" y="5877272"/>
            <a:ext cx="6400800" cy="553616"/>
          </a:xfrm>
        </p:spPr>
        <p:txBody>
          <a:bodyPr/>
          <a:lstStyle/>
          <a:p>
            <a:pPr algn="ctr"/>
            <a:r>
              <a:rPr kumimoji="1" lang="ja-JP" altLang="en-US" dirty="0" smtClean="0">
                <a:solidFill>
                  <a:schemeClr val="tx1"/>
                </a:solidFill>
              </a:rPr>
              <a:t>株式会社竹中道路</a:t>
            </a:r>
            <a:endParaRPr kumimoji="1" lang="ja-JP" altLang="en-US" dirty="0">
              <a:solidFill>
                <a:schemeClr val="tx1"/>
              </a:solidFill>
            </a:endParaRPr>
          </a:p>
        </p:txBody>
      </p:sp>
      <p:pic>
        <p:nvPicPr>
          <p:cNvPr id="16386" name="Picture 2" descr="クリックすると新しいウィンドウで開きます"/>
          <p:cNvPicPr>
            <a:picLocks noChangeAspect="1" noChangeArrowheads="1"/>
          </p:cNvPicPr>
          <p:nvPr/>
        </p:nvPicPr>
        <p:blipFill>
          <a:blip r:embed="rId2" cstate="print"/>
          <a:srcRect/>
          <a:stretch>
            <a:fillRect/>
          </a:stretch>
        </p:blipFill>
        <p:spPr bwMode="auto">
          <a:xfrm>
            <a:off x="611560" y="1052736"/>
            <a:ext cx="8264319" cy="4248472"/>
          </a:xfrm>
          <a:prstGeom prst="rect">
            <a:avLst/>
          </a:prstGeom>
          <a:noFill/>
        </p:spPr>
      </p:pic>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z="2000" smtClean="0">
                <a:solidFill>
                  <a:schemeClr val="tx1"/>
                </a:solidFill>
              </a:rPr>
              <a:pPr/>
              <a:t>1</a:t>
            </a:fld>
            <a:endParaRPr kumimoji="1" lang="ja-JP" altLang="en-US"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pic>
        <p:nvPicPr>
          <p:cNvPr id="2050" name="Picture 2" descr="\\Fa0004\本社_技術部\043サンドウェーブ\防草効果\国交省\国立\サイズ変更IMG_36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4145" y="764704"/>
            <a:ext cx="3288256" cy="2466755"/>
          </a:xfrm>
          <a:prstGeom prst="rect">
            <a:avLst/>
          </a:prstGeom>
          <a:noFill/>
        </p:spPr>
      </p:pic>
      <p:pic>
        <p:nvPicPr>
          <p:cNvPr id="6" name="Picture 9" descr="IMG_20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764704"/>
            <a:ext cx="3312368" cy="2484276"/>
          </a:xfrm>
          <a:prstGeom prst="rect">
            <a:avLst/>
          </a:prstGeom>
          <a:noFill/>
          <a:ln w="25400">
            <a:noFill/>
            <a:miter lim="800000"/>
            <a:headEnd/>
            <a:tailEnd/>
          </a:ln>
        </p:spPr>
      </p:pic>
      <p:grpSp>
        <p:nvGrpSpPr>
          <p:cNvPr id="7" name="Group 8"/>
          <p:cNvGrpSpPr>
            <a:grpSpLocks/>
          </p:cNvGrpSpPr>
          <p:nvPr/>
        </p:nvGrpSpPr>
        <p:grpSpPr bwMode="auto">
          <a:xfrm>
            <a:off x="1115616" y="3645024"/>
            <a:ext cx="3312368" cy="2304256"/>
            <a:chOff x="0" y="346"/>
            <a:chExt cx="2722" cy="2042"/>
          </a:xfrm>
        </p:grpSpPr>
        <p:pic>
          <p:nvPicPr>
            <p:cNvPr id="8" name="Picture 9" descr="IMG_20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6"/>
              <a:ext cx="2722" cy="2042"/>
            </a:xfrm>
            <a:prstGeom prst="rect">
              <a:avLst/>
            </a:prstGeom>
            <a:noFill/>
            <a:ln w="9525">
              <a:noFill/>
              <a:miter lim="800000"/>
              <a:headEnd/>
              <a:tailEnd/>
            </a:ln>
          </p:spPr>
        </p:pic>
        <p:sp>
          <p:nvSpPr>
            <p:cNvPr id="9" name="Text Box 10"/>
            <p:cNvSpPr txBox="1">
              <a:spLocks noChangeArrowheads="1"/>
            </p:cNvSpPr>
            <p:nvPr/>
          </p:nvSpPr>
          <p:spPr bwMode="auto">
            <a:xfrm>
              <a:off x="178" y="2133"/>
              <a:ext cx="1243" cy="218"/>
            </a:xfrm>
            <a:prstGeom prst="rect">
              <a:avLst/>
            </a:prstGeom>
            <a:solidFill>
              <a:schemeClr val="bg1"/>
            </a:solidFill>
            <a:ln w="9525">
              <a:noFill/>
              <a:miter lim="800000"/>
              <a:headEnd/>
              <a:tailEnd/>
            </a:ln>
          </p:spPr>
          <p:txBody>
            <a:bodyPr wrap="square">
              <a:spAutoFit/>
            </a:bodyPr>
            <a:lstStyle/>
            <a:p>
              <a:r>
                <a:rPr lang="ja-JP" altLang="en-US" sz="1000" dirty="0"/>
                <a:t>ガラス砂に生えた雑草</a:t>
              </a:r>
            </a:p>
          </p:txBody>
        </p:sp>
        <p:sp>
          <p:nvSpPr>
            <p:cNvPr id="10" name="Text Box 11"/>
            <p:cNvSpPr txBox="1">
              <a:spLocks noChangeArrowheads="1"/>
            </p:cNvSpPr>
            <p:nvPr/>
          </p:nvSpPr>
          <p:spPr bwMode="auto">
            <a:xfrm>
              <a:off x="1657" y="2133"/>
              <a:ext cx="994" cy="218"/>
            </a:xfrm>
            <a:prstGeom prst="rect">
              <a:avLst/>
            </a:prstGeom>
            <a:solidFill>
              <a:schemeClr val="bg1"/>
            </a:solidFill>
            <a:ln w="9525">
              <a:noFill/>
              <a:miter lim="800000"/>
              <a:headEnd/>
              <a:tailEnd/>
            </a:ln>
          </p:spPr>
          <p:txBody>
            <a:bodyPr wrap="square">
              <a:spAutoFit/>
            </a:bodyPr>
            <a:lstStyle/>
            <a:p>
              <a:r>
                <a:rPr lang="ja-JP" altLang="en-US" sz="1000" dirty="0"/>
                <a:t>客土に生えた雑草</a:t>
              </a:r>
            </a:p>
          </p:txBody>
        </p:sp>
      </p:grpSp>
      <p:sp>
        <p:nvSpPr>
          <p:cNvPr id="11" name="テキスト ボックス 10"/>
          <p:cNvSpPr txBox="1"/>
          <p:nvPr/>
        </p:nvSpPr>
        <p:spPr>
          <a:xfrm>
            <a:off x="1187624" y="3140968"/>
            <a:ext cx="2031325" cy="369332"/>
          </a:xfrm>
          <a:prstGeom prst="rect">
            <a:avLst/>
          </a:prstGeom>
          <a:noFill/>
        </p:spPr>
        <p:txBody>
          <a:bodyPr wrap="none" rtlCol="0">
            <a:spAutoFit/>
          </a:bodyPr>
          <a:lstStyle/>
          <a:p>
            <a:r>
              <a:rPr kumimoji="1" lang="ja-JP" altLang="en-US" dirty="0" smtClean="0"/>
              <a:t>客土に生えた雑草</a:t>
            </a:r>
            <a:endParaRPr kumimoji="1" lang="ja-JP" altLang="en-US" dirty="0"/>
          </a:p>
        </p:txBody>
      </p:sp>
      <p:sp>
        <p:nvSpPr>
          <p:cNvPr id="12" name="テキスト ボックス 11"/>
          <p:cNvSpPr txBox="1"/>
          <p:nvPr/>
        </p:nvSpPr>
        <p:spPr>
          <a:xfrm>
            <a:off x="4860032" y="3212976"/>
            <a:ext cx="2262158" cy="369332"/>
          </a:xfrm>
          <a:prstGeom prst="rect">
            <a:avLst/>
          </a:prstGeom>
          <a:noFill/>
        </p:spPr>
        <p:txBody>
          <a:bodyPr wrap="none" rtlCol="0">
            <a:spAutoFit/>
          </a:bodyPr>
          <a:lstStyle/>
          <a:p>
            <a:r>
              <a:rPr lang="ja-JP" altLang="en-US" dirty="0" smtClean="0"/>
              <a:t>ＳＷＧ</a:t>
            </a:r>
            <a:r>
              <a:rPr kumimoji="1" lang="ja-JP" altLang="en-US" dirty="0" smtClean="0"/>
              <a:t>に生えた雑草</a:t>
            </a:r>
            <a:endParaRPr kumimoji="1" lang="ja-JP" altLang="en-US" dirty="0"/>
          </a:p>
        </p:txBody>
      </p:sp>
      <p:sp>
        <p:nvSpPr>
          <p:cNvPr id="13" name="テキスト ボックス 12"/>
          <p:cNvSpPr txBox="1"/>
          <p:nvPr/>
        </p:nvSpPr>
        <p:spPr>
          <a:xfrm>
            <a:off x="5148064" y="4149080"/>
            <a:ext cx="3185487" cy="923330"/>
          </a:xfrm>
          <a:prstGeom prst="rect">
            <a:avLst/>
          </a:prstGeom>
          <a:noFill/>
        </p:spPr>
        <p:txBody>
          <a:bodyPr wrap="none" rtlCol="0">
            <a:spAutoFit/>
          </a:bodyPr>
          <a:lstStyle/>
          <a:p>
            <a:r>
              <a:rPr lang="en-US" altLang="ja-JP" dirty="0" smtClean="0"/>
              <a:t>【</a:t>
            </a:r>
            <a:r>
              <a:rPr lang="ja-JP" altLang="en-US" dirty="0" smtClean="0"/>
              <a:t>概要</a:t>
            </a:r>
            <a:r>
              <a:rPr lang="en-US" altLang="ja-JP" dirty="0" smtClean="0"/>
              <a:t>】</a:t>
            </a:r>
          </a:p>
          <a:p>
            <a:r>
              <a:rPr kumimoji="1" lang="ja-JP" altLang="en-US" dirty="0" smtClean="0"/>
              <a:t>・</a:t>
            </a:r>
            <a:r>
              <a:rPr kumimoji="1" lang="ja-JP" altLang="en-US" u="sng" dirty="0" smtClean="0">
                <a:solidFill>
                  <a:srgbClr val="FF0000"/>
                </a:solidFill>
              </a:rPr>
              <a:t>水抜きを設けなかった。</a:t>
            </a:r>
            <a:endParaRPr kumimoji="1" lang="en-US" altLang="ja-JP" u="sng" dirty="0" smtClean="0">
              <a:solidFill>
                <a:srgbClr val="FF0000"/>
              </a:solidFill>
            </a:endParaRPr>
          </a:p>
          <a:p>
            <a:r>
              <a:rPr lang="ja-JP" altLang="en-US" dirty="0" smtClean="0"/>
              <a:t>・栄養が無く生えても低草。</a:t>
            </a:r>
            <a:endParaRPr lang="en-US" altLang="ja-JP" dirty="0" smtClean="0"/>
          </a:p>
        </p:txBody>
      </p:sp>
      <p:sp>
        <p:nvSpPr>
          <p:cNvPr id="14" name="テキスト ボックス 13"/>
          <p:cNvSpPr txBox="1"/>
          <p:nvPr/>
        </p:nvSpPr>
        <p:spPr>
          <a:xfrm>
            <a:off x="1115616" y="188640"/>
            <a:ext cx="3762568" cy="369332"/>
          </a:xfrm>
          <a:prstGeom prst="rect">
            <a:avLst/>
          </a:prstGeom>
          <a:noFill/>
        </p:spPr>
        <p:txBody>
          <a:bodyPr wrap="none" rtlCol="0">
            <a:spAutoFit/>
          </a:bodyPr>
          <a:lstStyle/>
          <a:p>
            <a:r>
              <a:rPr kumimoji="1" lang="ja-JP" altLang="en-US" dirty="0" smtClean="0"/>
              <a:t>仮設中央分離帯施工後（</a:t>
            </a:r>
            <a:r>
              <a:rPr kumimoji="1" lang="en-US" altLang="ja-JP" dirty="0" smtClean="0"/>
              <a:t>1</a:t>
            </a:r>
            <a:r>
              <a:rPr kumimoji="1" lang="ja-JP" altLang="en-US" dirty="0" smtClean="0"/>
              <a:t>年経過）</a:t>
            </a:r>
            <a:endParaRPr kumimoji="1" lang="ja-JP" altLang="en-US" dirty="0"/>
          </a:p>
        </p:txBody>
      </p:sp>
      <p:sp>
        <p:nvSpPr>
          <p:cNvPr id="15" name="下矢印 14"/>
          <p:cNvSpPr/>
          <p:nvPr/>
        </p:nvSpPr>
        <p:spPr>
          <a:xfrm>
            <a:off x="6372200" y="371703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pic>
        <p:nvPicPr>
          <p:cNvPr id="1026" name="Picture 2" descr="\\Fa0004\本社_技術部\043サンドウェーブ\防草効果\国交省\サイズ変更藤川町中分①.JPG"/>
          <p:cNvPicPr>
            <a:picLocks noChangeAspect="1" noChangeArrowheads="1"/>
          </p:cNvPicPr>
          <p:nvPr/>
        </p:nvPicPr>
        <p:blipFill>
          <a:blip r:embed="rId2" cstate="print"/>
          <a:srcRect/>
          <a:stretch>
            <a:fillRect/>
          </a:stretch>
        </p:blipFill>
        <p:spPr bwMode="auto">
          <a:xfrm>
            <a:off x="1187624" y="332656"/>
            <a:ext cx="3456384" cy="2592288"/>
          </a:xfrm>
          <a:prstGeom prst="rect">
            <a:avLst/>
          </a:prstGeom>
          <a:noFill/>
        </p:spPr>
      </p:pic>
      <p:pic>
        <p:nvPicPr>
          <p:cNvPr id="1027" name="Picture 3" descr="\\Fa0004\本社_技術部\043サンドウェーブ\防草効果\国交省\サイズ変更藤川町中分③.JPG"/>
          <p:cNvPicPr>
            <a:picLocks noChangeAspect="1" noChangeArrowheads="1"/>
          </p:cNvPicPr>
          <p:nvPr/>
        </p:nvPicPr>
        <p:blipFill>
          <a:blip r:embed="rId3" cstate="print"/>
          <a:srcRect/>
          <a:stretch>
            <a:fillRect/>
          </a:stretch>
        </p:blipFill>
        <p:spPr bwMode="auto">
          <a:xfrm>
            <a:off x="4860032" y="332656"/>
            <a:ext cx="3456384" cy="2592288"/>
          </a:xfrm>
          <a:prstGeom prst="rect">
            <a:avLst/>
          </a:prstGeom>
          <a:noFill/>
        </p:spPr>
      </p:pic>
      <p:pic>
        <p:nvPicPr>
          <p:cNvPr id="1029" name="Picture 5" descr="\\Fa0004\本社_技術部\043サンドウェーブ\防草効果\国交省\サイズ変更山中中分②.JPG"/>
          <p:cNvPicPr>
            <a:picLocks noChangeAspect="1" noChangeArrowheads="1"/>
          </p:cNvPicPr>
          <p:nvPr/>
        </p:nvPicPr>
        <p:blipFill>
          <a:blip r:embed="rId4" cstate="print"/>
          <a:srcRect/>
          <a:stretch>
            <a:fillRect/>
          </a:stretch>
        </p:blipFill>
        <p:spPr bwMode="auto">
          <a:xfrm>
            <a:off x="4860032" y="3140968"/>
            <a:ext cx="3456384" cy="2592288"/>
          </a:xfrm>
          <a:prstGeom prst="rect">
            <a:avLst/>
          </a:prstGeom>
          <a:noFill/>
        </p:spPr>
      </p:pic>
      <p:sp>
        <p:nvSpPr>
          <p:cNvPr id="8" name="正方形/長方形 7"/>
          <p:cNvSpPr/>
          <p:nvPr/>
        </p:nvSpPr>
        <p:spPr>
          <a:xfrm>
            <a:off x="2267744" y="3861048"/>
            <a:ext cx="936104" cy="432048"/>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メッシュ</a:t>
            </a:r>
            <a:endParaRPr kumimoji="1" lang="ja-JP" altLang="en-US" sz="1400" dirty="0"/>
          </a:p>
        </p:txBody>
      </p:sp>
      <p:sp>
        <p:nvSpPr>
          <p:cNvPr id="7" name="フリーフォーム 6"/>
          <p:cNvSpPr/>
          <p:nvPr/>
        </p:nvSpPr>
        <p:spPr>
          <a:xfrm>
            <a:off x="1907704" y="3645024"/>
            <a:ext cx="1704975" cy="648072"/>
          </a:xfrm>
          <a:custGeom>
            <a:avLst/>
            <a:gdLst>
              <a:gd name="connsiteX0" fmla="*/ 0 w 1704975"/>
              <a:gd name="connsiteY0" fmla="*/ 628650 h 628650"/>
              <a:gd name="connsiteX1" fmla="*/ 390525 w 1704975"/>
              <a:gd name="connsiteY1" fmla="*/ 628650 h 628650"/>
              <a:gd name="connsiteX2" fmla="*/ 390525 w 1704975"/>
              <a:gd name="connsiteY2" fmla="*/ 247650 h 628650"/>
              <a:gd name="connsiteX3" fmla="*/ 1295400 w 1704975"/>
              <a:gd name="connsiteY3" fmla="*/ 247650 h 628650"/>
              <a:gd name="connsiteX4" fmla="*/ 1285875 w 1704975"/>
              <a:gd name="connsiteY4" fmla="*/ 619125 h 628650"/>
              <a:gd name="connsiteX5" fmla="*/ 1704975 w 1704975"/>
              <a:gd name="connsiteY5" fmla="*/ 619125 h 628650"/>
              <a:gd name="connsiteX6" fmla="*/ 1704975 w 1704975"/>
              <a:gd name="connsiteY6" fmla="*/ 0 h 628650"/>
              <a:gd name="connsiteX7" fmla="*/ 0 w 1704975"/>
              <a:gd name="connsiteY7" fmla="*/ 0 h 628650"/>
              <a:gd name="connsiteX8" fmla="*/ 0 w 1704975"/>
              <a:gd name="connsiteY8" fmla="*/ 6286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975" h="628650">
                <a:moveTo>
                  <a:pt x="0" y="628650"/>
                </a:moveTo>
                <a:lnTo>
                  <a:pt x="390525" y="628650"/>
                </a:lnTo>
                <a:lnTo>
                  <a:pt x="390525" y="247650"/>
                </a:lnTo>
                <a:lnTo>
                  <a:pt x="1295400" y="247650"/>
                </a:lnTo>
                <a:lnTo>
                  <a:pt x="1285875" y="619125"/>
                </a:lnTo>
                <a:lnTo>
                  <a:pt x="1704975" y="619125"/>
                </a:lnTo>
                <a:lnTo>
                  <a:pt x="1704975" y="0"/>
                </a:lnTo>
                <a:lnTo>
                  <a:pt x="0" y="0"/>
                </a:lnTo>
                <a:lnTo>
                  <a:pt x="0" y="628650"/>
                </a:lnTo>
                <a:close/>
              </a:path>
            </a:pathLst>
          </a:cu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195736" y="3625279"/>
            <a:ext cx="1082348" cy="307777"/>
          </a:xfrm>
          <a:prstGeom prst="rect">
            <a:avLst/>
          </a:prstGeom>
          <a:noFill/>
        </p:spPr>
        <p:txBody>
          <a:bodyPr wrap="none" rtlCol="0">
            <a:spAutoFit/>
          </a:bodyPr>
          <a:lstStyle/>
          <a:p>
            <a:r>
              <a:rPr kumimoji="1" lang="ja-JP" altLang="en-US" sz="1400" dirty="0" smtClean="0"/>
              <a:t>穴あき縁石</a:t>
            </a:r>
            <a:endParaRPr kumimoji="1" lang="ja-JP" altLang="en-US" sz="1400" dirty="0"/>
          </a:p>
        </p:txBody>
      </p:sp>
      <p:sp>
        <p:nvSpPr>
          <p:cNvPr id="10" name="テキスト ボックス 9"/>
          <p:cNvSpPr txBox="1"/>
          <p:nvPr/>
        </p:nvSpPr>
        <p:spPr>
          <a:xfrm>
            <a:off x="2123728" y="2996952"/>
            <a:ext cx="1346844" cy="369332"/>
          </a:xfrm>
          <a:prstGeom prst="rect">
            <a:avLst/>
          </a:prstGeom>
          <a:noFill/>
        </p:spPr>
        <p:txBody>
          <a:bodyPr wrap="none" rtlCol="0">
            <a:spAutoFit/>
          </a:bodyPr>
          <a:lstStyle/>
          <a:p>
            <a:r>
              <a:rPr kumimoji="1" lang="ja-JP" altLang="en-US" b="1" u="sng" dirty="0" smtClean="0"/>
              <a:t>正　面　図</a:t>
            </a:r>
            <a:endParaRPr kumimoji="1" lang="ja-JP" altLang="en-US" b="1" u="sng" dirty="0"/>
          </a:p>
        </p:txBody>
      </p:sp>
      <p:sp>
        <p:nvSpPr>
          <p:cNvPr id="11" name="フリーフォーム 10"/>
          <p:cNvSpPr/>
          <p:nvPr/>
        </p:nvSpPr>
        <p:spPr>
          <a:xfrm>
            <a:off x="2483768" y="5085184"/>
            <a:ext cx="504825" cy="657225"/>
          </a:xfrm>
          <a:custGeom>
            <a:avLst/>
            <a:gdLst>
              <a:gd name="connsiteX0" fmla="*/ 0 w 504825"/>
              <a:gd name="connsiteY0" fmla="*/ 657225 h 657225"/>
              <a:gd name="connsiteX1" fmla="*/ 504825 w 504825"/>
              <a:gd name="connsiteY1" fmla="*/ 657225 h 657225"/>
              <a:gd name="connsiteX2" fmla="*/ 504825 w 504825"/>
              <a:gd name="connsiteY2" fmla="*/ 0 h 657225"/>
              <a:gd name="connsiteX3" fmla="*/ 114300 w 504825"/>
              <a:gd name="connsiteY3" fmla="*/ 0 h 657225"/>
              <a:gd name="connsiteX4" fmla="*/ 0 w 504825"/>
              <a:gd name="connsiteY4" fmla="*/ 65722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 h="657225">
                <a:moveTo>
                  <a:pt x="0" y="657225"/>
                </a:moveTo>
                <a:lnTo>
                  <a:pt x="504825" y="657225"/>
                </a:lnTo>
                <a:lnTo>
                  <a:pt x="504825" y="0"/>
                </a:lnTo>
                <a:lnTo>
                  <a:pt x="114300" y="0"/>
                </a:lnTo>
                <a:lnTo>
                  <a:pt x="0" y="657225"/>
                </a:lnTo>
                <a:close/>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23728" y="4509120"/>
            <a:ext cx="1346844" cy="369332"/>
          </a:xfrm>
          <a:prstGeom prst="rect">
            <a:avLst/>
          </a:prstGeom>
          <a:noFill/>
        </p:spPr>
        <p:txBody>
          <a:bodyPr wrap="none" rtlCol="0">
            <a:spAutoFit/>
          </a:bodyPr>
          <a:lstStyle/>
          <a:p>
            <a:r>
              <a:rPr lang="ja-JP" altLang="en-US" b="1" u="sng" dirty="0" smtClean="0"/>
              <a:t>側</a:t>
            </a:r>
            <a:r>
              <a:rPr kumimoji="1" lang="ja-JP" altLang="en-US" b="1" u="sng" dirty="0" smtClean="0"/>
              <a:t>　面　図</a:t>
            </a:r>
            <a:endParaRPr kumimoji="1" lang="ja-JP" altLang="en-US" b="1" u="sng" dirty="0"/>
          </a:p>
        </p:txBody>
      </p:sp>
      <p:sp>
        <p:nvSpPr>
          <p:cNvPr id="13" name="正方形/長方形 12"/>
          <p:cNvSpPr/>
          <p:nvPr/>
        </p:nvSpPr>
        <p:spPr>
          <a:xfrm>
            <a:off x="2987824" y="5157192"/>
            <a:ext cx="72008" cy="576064"/>
          </a:xfrm>
          <a:prstGeom prst="rect">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4" name="テキスト ボックス 13"/>
          <p:cNvSpPr txBox="1"/>
          <p:nvPr/>
        </p:nvSpPr>
        <p:spPr>
          <a:xfrm>
            <a:off x="3275856" y="4869160"/>
            <a:ext cx="1082348" cy="307777"/>
          </a:xfrm>
          <a:prstGeom prst="rect">
            <a:avLst/>
          </a:prstGeom>
          <a:noFill/>
        </p:spPr>
        <p:txBody>
          <a:bodyPr wrap="none" rtlCol="0">
            <a:spAutoFit/>
          </a:bodyPr>
          <a:lstStyle/>
          <a:p>
            <a:r>
              <a:rPr kumimoji="1" lang="ja-JP" altLang="en-US" sz="1400" dirty="0" smtClean="0"/>
              <a:t>穴あき縁石</a:t>
            </a:r>
            <a:endParaRPr kumimoji="1" lang="ja-JP" altLang="en-US" sz="1400" dirty="0"/>
          </a:p>
        </p:txBody>
      </p:sp>
      <p:sp>
        <p:nvSpPr>
          <p:cNvPr id="15" name="テキスト ボックス 14"/>
          <p:cNvSpPr txBox="1"/>
          <p:nvPr/>
        </p:nvSpPr>
        <p:spPr>
          <a:xfrm>
            <a:off x="3491880" y="5157192"/>
            <a:ext cx="902811" cy="307777"/>
          </a:xfrm>
          <a:prstGeom prst="rect">
            <a:avLst/>
          </a:prstGeom>
          <a:noFill/>
        </p:spPr>
        <p:txBody>
          <a:bodyPr wrap="none" rtlCol="0">
            <a:spAutoFit/>
          </a:bodyPr>
          <a:lstStyle/>
          <a:p>
            <a:r>
              <a:rPr lang="ja-JP" altLang="en-US" sz="1400" dirty="0" smtClean="0"/>
              <a:t>メッシュ</a:t>
            </a:r>
            <a:endParaRPr kumimoji="1" lang="ja-JP" altLang="en-US" sz="1400" dirty="0"/>
          </a:p>
        </p:txBody>
      </p:sp>
      <p:sp>
        <p:nvSpPr>
          <p:cNvPr id="16" name="フリーフォーム 15"/>
          <p:cNvSpPr/>
          <p:nvPr/>
        </p:nvSpPr>
        <p:spPr>
          <a:xfrm>
            <a:off x="2847975" y="5124450"/>
            <a:ext cx="1409700" cy="257175"/>
          </a:xfrm>
          <a:custGeom>
            <a:avLst/>
            <a:gdLst>
              <a:gd name="connsiteX0" fmla="*/ 1409700 w 1409700"/>
              <a:gd name="connsiteY0" fmla="*/ 0 h 257175"/>
              <a:gd name="connsiteX1" fmla="*/ 495300 w 1409700"/>
              <a:gd name="connsiteY1" fmla="*/ 9525 h 257175"/>
              <a:gd name="connsiteX2" fmla="*/ 0 w 1409700"/>
              <a:gd name="connsiteY2" fmla="*/ 257175 h 257175"/>
            </a:gdLst>
            <a:ahLst/>
            <a:cxnLst>
              <a:cxn ang="0">
                <a:pos x="connsiteX0" y="connsiteY0"/>
              </a:cxn>
              <a:cxn ang="0">
                <a:pos x="connsiteX1" y="connsiteY1"/>
              </a:cxn>
              <a:cxn ang="0">
                <a:pos x="connsiteX2" y="connsiteY2"/>
              </a:cxn>
            </a:cxnLst>
            <a:rect l="l" t="t" r="r" b="b"/>
            <a:pathLst>
              <a:path w="1409700" h="257175">
                <a:moveTo>
                  <a:pt x="1409700" y="0"/>
                </a:moveTo>
                <a:lnTo>
                  <a:pt x="495300" y="9525"/>
                </a:lnTo>
                <a:lnTo>
                  <a:pt x="0" y="25717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a:off x="3059832" y="5373216"/>
            <a:ext cx="1409700" cy="257175"/>
          </a:xfrm>
          <a:custGeom>
            <a:avLst/>
            <a:gdLst>
              <a:gd name="connsiteX0" fmla="*/ 1409700 w 1409700"/>
              <a:gd name="connsiteY0" fmla="*/ 0 h 257175"/>
              <a:gd name="connsiteX1" fmla="*/ 495300 w 1409700"/>
              <a:gd name="connsiteY1" fmla="*/ 9525 h 257175"/>
              <a:gd name="connsiteX2" fmla="*/ 0 w 1409700"/>
              <a:gd name="connsiteY2" fmla="*/ 257175 h 257175"/>
            </a:gdLst>
            <a:ahLst/>
            <a:cxnLst>
              <a:cxn ang="0">
                <a:pos x="connsiteX0" y="connsiteY0"/>
              </a:cxn>
              <a:cxn ang="0">
                <a:pos x="connsiteX1" y="connsiteY1"/>
              </a:cxn>
              <a:cxn ang="0">
                <a:pos x="connsiteX2" y="connsiteY2"/>
              </a:cxn>
            </a:cxnLst>
            <a:rect l="l" t="t" r="r" b="b"/>
            <a:pathLst>
              <a:path w="1409700" h="257175">
                <a:moveTo>
                  <a:pt x="1409700" y="0"/>
                </a:moveTo>
                <a:lnTo>
                  <a:pt x="495300" y="9525"/>
                </a:lnTo>
                <a:lnTo>
                  <a:pt x="0" y="25717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4860032" y="3140968"/>
            <a:ext cx="1338828" cy="369332"/>
          </a:xfrm>
          <a:prstGeom prst="rect">
            <a:avLst/>
          </a:prstGeom>
          <a:noFill/>
        </p:spPr>
        <p:txBody>
          <a:bodyPr wrap="none" rtlCol="0">
            <a:spAutoFit/>
          </a:bodyPr>
          <a:lstStyle/>
          <a:p>
            <a:r>
              <a:rPr kumimoji="1" lang="ja-JP" altLang="en-US" dirty="0" smtClean="0"/>
              <a:t>水抜き対策</a:t>
            </a:r>
            <a:endParaRPr kumimoji="1" lang="ja-JP" altLang="en-US" dirty="0"/>
          </a:p>
        </p:txBody>
      </p:sp>
      <p:sp>
        <p:nvSpPr>
          <p:cNvPr id="19" name="テキスト ボックス 18"/>
          <p:cNvSpPr txBox="1"/>
          <p:nvPr/>
        </p:nvSpPr>
        <p:spPr>
          <a:xfrm>
            <a:off x="1187624" y="0"/>
            <a:ext cx="1338828" cy="369332"/>
          </a:xfrm>
          <a:prstGeom prst="rect">
            <a:avLst/>
          </a:prstGeom>
          <a:noFill/>
        </p:spPr>
        <p:txBody>
          <a:bodyPr wrap="none" rtlCol="0">
            <a:spAutoFit/>
          </a:bodyPr>
          <a:lstStyle/>
          <a:p>
            <a:r>
              <a:rPr kumimoji="1" lang="ja-JP" altLang="en-US" dirty="0" smtClean="0"/>
              <a:t>愛知県国道</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08720"/>
            <a:ext cx="4320480" cy="4320480"/>
          </a:xfrm>
          <a:prstGeom prst="rect">
            <a:avLst/>
          </a:prstGeom>
          <a:noFill/>
          <a:ln w="9525">
            <a:noFill/>
            <a:miter lim="800000"/>
            <a:headEnd/>
            <a:tailEnd/>
          </a:ln>
          <a:effectLst/>
        </p:spPr>
      </p:pic>
      <p:sp>
        <p:nvSpPr>
          <p:cNvPr id="4" name="テキスト ボックス 3"/>
          <p:cNvSpPr txBox="1"/>
          <p:nvPr/>
        </p:nvSpPr>
        <p:spPr>
          <a:xfrm>
            <a:off x="755576" y="5229200"/>
            <a:ext cx="2492990" cy="369332"/>
          </a:xfrm>
          <a:prstGeom prst="rect">
            <a:avLst/>
          </a:prstGeom>
          <a:noFill/>
        </p:spPr>
        <p:txBody>
          <a:bodyPr wrap="none" rtlCol="0">
            <a:spAutoFit/>
          </a:bodyPr>
          <a:lstStyle/>
          <a:p>
            <a:r>
              <a:rPr lang="ja-JP" altLang="en-US" dirty="0" smtClean="0"/>
              <a:t>埼玉県国道中央分離帯</a:t>
            </a:r>
            <a:endParaRPr kumimoji="1" lang="ja-JP" altLang="en-US" dirty="0"/>
          </a:p>
        </p:txBody>
      </p:sp>
      <p:pic>
        <p:nvPicPr>
          <p:cNvPr id="4099" name="Picture 3" descr="V:\043サンドウェーブ\防草効果\NEXCO\五斗蒔\サイズ変更P102033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5" y="908720"/>
            <a:ext cx="3264362" cy="2448272"/>
          </a:xfrm>
          <a:prstGeom prst="rect">
            <a:avLst/>
          </a:prstGeom>
          <a:noFill/>
        </p:spPr>
      </p:pic>
      <p:pic>
        <p:nvPicPr>
          <p:cNvPr id="4100" name="Picture 4" descr="V:\043サンドウェーブ\防草効果\NEXCO\五斗蒔\サイズ変更P10203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3501008"/>
            <a:ext cx="3264363" cy="2448272"/>
          </a:xfrm>
          <a:prstGeom prst="rect">
            <a:avLst/>
          </a:prstGeom>
          <a:noFill/>
        </p:spPr>
      </p:pic>
      <p:sp>
        <p:nvSpPr>
          <p:cNvPr id="7" name="テキスト ボックス 6"/>
          <p:cNvSpPr txBox="1"/>
          <p:nvPr/>
        </p:nvSpPr>
        <p:spPr>
          <a:xfrm>
            <a:off x="4788024" y="5949280"/>
            <a:ext cx="3416320" cy="369332"/>
          </a:xfrm>
          <a:prstGeom prst="rect">
            <a:avLst/>
          </a:prstGeom>
          <a:noFill/>
        </p:spPr>
        <p:txBody>
          <a:bodyPr wrap="none" rtlCol="0">
            <a:spAutoFit/>
          </a:bodyPr>
          <a:lstStyle/>
          <a:p>
            <a:r>
              <a:rPr lang="ja-JP" altLang="en-US" dirty="0" smtClean="0"/>
              <a:t>愛知県高速道路ＰＡ中央分離帯</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92.168.1.250\share\'fa0004' の 本社_技術部 (V)\043サンドウェーブ\防草効果\千葉メガソーラ\H25.4.12\サイズ変更IMG_33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333375"/>
            <a:ext cx="5329238" cy="3997325"/>
          </a:xfrm>
          <a:prstGeom prst="rect">
            <a:avLst/>
          </a:prstGeom>
          <a:noFill/>
          <a:ln w="9525">
            <a:noFill/>
            <a:miter lim="800000"/>
            <a:headEnd/>
            <a:tailEnd/>
          </a:ln>
        </p:spPr>
      </p:pic>
      <p:pic>
        <p:nvPicPr>
          <p:cNvPr id="4099" name="Picture 3" descr="\\192.168.1.250\share\'fa0004' の 本社_技術部 (V)\043サンドウェーブ\防草効果\千葉メガソーラ\H25.4.12\サイズ変更IMG_33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1675" y="2276475"/>
            <a:ext cx="4632325" cy="3475038"/>
          </a:xfrm>
          <a:prstGeom prst="rect">
            <a:avLst/>
          </a:prstGeom>
          <a:noFill/>
          <a:ln w="9525">
            <a:noFill/>
            <a:miter lim="800000"/>
            <a:headEnd/>
            <a:tailEnd/>
          </a:ln>
        </p:spPr>
      </p:pic>
      <p:sp>
        <p:nvSpPr>
          <p:cNvPr id="4100" name="テキスト ボックス 3"/>
          <p:cNvSpPr txBox="1">
            <a:spLocks noChangeArrowheads="1"/>
          </p:cNvSpPr>
          <p:nvPr/>
        </p:nvSpPr>
        <p:spPr bwMode="auto">
          <a:xfrm>
            <a:off x="468313" y="188913"/>
            <a:ext cx="1800225" cy="368300"/>
          </a:xfrm>
          <a:prstGeom prst="rect">
            <a:avLst/>
          </a:prstGeom>
          <a:noFill/>
          <a:ln w="9525">
            <a:noFill/>
            <a:miter lim="800000"/>
            <a:headEnd/>
            <a:tailEnd/>
          </a:ln>
        </p:spPr>
        <p:txBody>
          <a:bodyPr wrap="none">
            <a:spAutoFit/>
          </a:bodyPr>
          <a:lstStyle/>
          <a:p>
            <a:r>
              <a:rPr lang="ja-JP" altLang="en-US">
                <a:latin typeface="Calibri" pitchFamily="34" charset="0"/>
              </a:rPr>
              <a:t>千葉県（成田市）</a:t>
            </a:r>
          </a:p>
        </p:txBody>
      </p:sp>
      <p:sp>
        <p:nvSpPr>
          <p:cNvPr id="4101" name="テキスト ボックス 4"/>
          <p:cNvSpPr txBox="1">
            <a:spLocks noChangeArrowheads="1"/>
          </p:cNvSpPr>
          <p:nvPr/>
        </p:nvSpPr>
        <p:spPr bwMode="auto">
          <a:xfrm>
            <a:off x="683568" y="4293096"/>
            <a:ext cx="2506662" cy="369888"/>
          </a:xfrm>
          <a:prstGeom prst="rect">
            <a:avLst/>
          </a:prstGeom>
          <a:noFill/>
          <a:ln w="9525">
            <a:noFill/>
            <a:miter lim="800000"/>
            <a:headEnd/>
            <a:tailEnd/>
          </a:ln>
        </p:spPr>
        <p:txBody>
          <a:bodyPr wrap="none">
            <a:spAutoFit/>
          </a:bodyPr>
          <a:lstStyle/>
          <a:p>
            <a:r>
              <a:rPr lang="ja-JP" altLang="en-US" dirty="0">
                <a:latin typeface="Calibri" pitchFamily="34" charset="0"/>
              </a:rPr>
              <a:t>・サンドウエーブ</a:t>
            </a:r>
            <a:r>
              <a:rPr lang="en-US" altLang="ja-JP" dirty="0">
                <a:latin typeface="Calibri" pitchFamily="34" charset="0"/>
              </a:rPr>
              <a:t>G</a:t>
            </a:r>
            <a:r>
              <a:rPr lang="ja-JP" altLang="en-US" dirty="0">
                <a:latin typeface="Calibri" pitchFamily="34" charset="0"/>
              </a:rPr>
              <a:t>　</a:t>
            </a:r>
            <a:r>
              <a:rPr lang="en-US" altLang="ja-JP" dirty="0">
                <a:latin typeface="Calibri" pitchFamily="34" charset="0"/>
              </a:rPr>
              <a:t>20㎝</a:t>
            </a:r>
            <a:endParaRPr lang="ja-JP" altLang="en-US" dirty="0">
              <a:latin typeface="Calibri" pitchFamily="34" charset="0"/>
            </a:endParaRPr>
          </a:p>
        </p:txBody>
      </p:sp>
      <p:sp>
        <p:nvSpPr>
          <p:cNvPr id="4102" name="テキスト ボックス 5"/>
          <p:cNvSpPr txBox="1">
            <a:spLocks noChangeArrowheads="1"/>
          </p:cNvSpPr>
          <p:nvPr/>
        </p:nvSpPr>
        <p:spPr bwMode="auto">
          <a:xfrm>
            <a:off x="4500563" y="5805488"/>
            <a:ext cx="4025900" cy="646112"/>
          </a:xfrm>
          <a:prstGeom prst="rect">
            <a:avLst/>
          </a:prstGeom>
          <a:noFill/>
          <a:ln w="9525">
            <a:noFill/>
            <a:miter lim="800000"/>
            <a:headEnd/>
            <a:tailEnd/>
          </a:ln>
        </p:spPr>
        <p:txBody>
          <a:bodyPr wrap="none">
            <a:spAutoFit/>
          </a:bodyPr>
          <a:lstStyle/>
          <a:p>
            <a:r>
              <a:rPr lang="ja-JP" altLang="en-US">
                <a:latin typeface="Calibri" pitchFamily="34" charset="0"/>
              </a:rPr>
              <a:t>・勾配があり</a:t>
            </a:r>
            <a:r>
              <a:rPr lang="en-US" altLang="ja-JP">
                <a:latin typeface="Calibri" pitchFamily="34" charset="0"/>
              </a:rPr>
              <a:t>U</a:t>
            </a:r>
            <a:r>
              <a:rPr lang="ja-JP" altLang="en-US">
                <a:latin typeface="Calibri" pitchFamily="34" charset="0"/>
              </a:rPr>
              <a:t>型側溝際の水が滞水する</a:t>
            </a:r>
            <a:endParaRPr lang="en-US" altLang="ja-JP">
              <a:latin typeface="Calibri" pitchFamily="34" charset="0"/>
            </a:endParaRPr>
          </a:p>
          <a:p>
            <a:r>
              <a:rPr lang="ja-JP" altLang="en-US">
                <a:latin typeface="Calibri" pitchFamily="34" charset="0"/>
              </a:rPr>
              <a:t>箇所に雑草（</a:t>
            </a:r>
            <a:r>
              <a:rPr lang="en-US" altLang="ja-JP">
                <a:latin typeface="Calibri" pitchFamily="34" charset="0"/>
              </a:rPr>
              <a:t>1</a:t>
            </a:r>
            <a:r>
              <a:rPr lang="ja-JP" altLang="en-US">
                <a:latin typeface="Calibri" pitchFamily="34" charset="0"/>
              </a:rPr>
              <a:t>年経過）</a:t>
            </a:r>
          </a:p>
        </p:txBody>
      </p:sp>
      <p:sp>
        <p:nvSpPr>
          <p:cNvPr id="7" name="正方形/長方形 6"/>
          <p:cNvSpPr/>
          <p:nvPr/>
        </p:nvSpPr>
        <p:spPr>
          <a:xfrm rot="120000">
            <a:off x="761893" y="5803095"/>
            <a:ext cx="2736304" cy="4097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120000">
            <a:off x="3507451" y="5457506"/>
            <a:ext cx="719641" cy="90493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rot="120000">
            <a:off x="761892" y="5420838"/>
            <a:ext cx="2736304" cy="4097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3667125" y="5505450"/>
            <a:ext cx="381000" cy="752475"/>
          </a:xfrm>
          <a:custGeom>
            <a:avLst/>
            <a:gdLst>
              <a:gd name="connsiteX0" fmla="*/ 19050 w 381000"/>
              <a:gd name="connsiteY0" fmla="*/ 0 h 752475"/>
              <a:gd name="connsiteX1" fmla="*/ 0 w 381000"/>
              <a:gd name="connsiteY1" fmla="*/ 742950 h 752475"/>
              <a:gd name="connsiteX2" fmla="*/ 352425 w 381000"/>
              <a:gd name="connsiteY2" fmla="*/ 752475 h 752475"/>
              <a:gd name="connsiteX3" fmla="*/ 381000 w 381000"/>
              <a:gd name="connsiteY3" fmla="*/ 19050 h 752475"/>
            </a:gdLst>
            <a:ahLst/>
            <a:cxnLst>
              <a:cxn ang="0">
                <a:pos x="connsiteX0" y="connsiteY0"/>
              </a:cxn>
              <a:cxn ang="0">
                <a:pos x="connsiteX1" y="connsiteY1"/>
              </a:cxn>
              <a:cxn ang="0">
                <a:pos x="connsiteX2" y="connsiteY2"/>
              </a:cxn>
              <a:cxn ang="0">
                <a:pos x="connsiteX3" y="connsiteY3"/>
              </a:cxn>
            </a:cxnLst>
            <a:rect l="l" t="t" r="r" b="b"/>
            <a:pathLst>
              <a:path w="381000" h="752475">
                <a:moveTo>
                  <a:pt x="19050" y="0"/>
                </a:moveTo>
                <a:lnTo>
                  <a:pt x="0" y="742950"/>
                </a:lnTo>
                <a:lnTo>
                  <a:pt x="352425" y="752475"/>
                </a:lnTo>
                <a:lnTo>
                  <a:pt x="381000" y="190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3563888" y="5877272"/>
            <a:ext cx="543739" cy="307777"/>
          </a:xfrm>
          <a:prstGeom prst="rect">
            <a:avLst/>
          </a:prstGeom>
          <a:noFill/>
        </p:spPr>
        <p:txBody>
          <a:bodyPr wrap="none" rtlCol="0">
            <a:spAutoFit/>
          </a:bodyPr>
          <a:lstStyle/>
          <a:p>
            <a:r>
              <a:rPr kumimoji="1" lang="ja-JP" altLang="en-US" sz="1400" dirty="0" smtClean="0"/>
              <a:t>側溝</a:t>
            </a:r>
            <a:endParaRPr kumimoji="1" lang="ja-JP" altLang="en-US" sz="1400" dirty="0"/>
          </a:p>
        </p:txBody>
      </p:sp>
      <p:sp>
        <p:nvSpPr>
          <p:cNvPr id="13" name="フリーフォーム 12"/>
          <p:cNvSpPr/>
          <p:nvPr/>
        </p:nvSpPr>
        <p:spPr>
          <a:xfrm>
            <a:off x="1400175" y="5705475"/>
            <a:ext cx="2095500" cy="171450"/>
          </a:xfrm>
          <a:custGeom>
            <a:avLst/>
            <a:gdLst>
              <a:gd name="connsiteX0" fmla="*/ 2095500 w 2095500"/>
              <a:gd name="connsiteY0" fmla="*/ 0 h 171450"/>
              <a:gd name="connsiteX1" fmla="*/ 0 w 2095500"/>
              <a:gd name="connsiteY1" fmla="*/ 85725 h 171450"/>
              <a:gd name="connsiteX2" fmla="*/ 2085975 w 2095500"/>
              <a:gd name="connsiteY2" fmla="*/ 171450 h 171450"/>
              <a:gd name="connsiteX3" fmla="*/ 2095500 w 2095500"/>
              <a:gd name="connsiteY3" fmla="*/ 0 h 171450"/>
            </a:gdLst>
            <a:ahLst/>
            <a:cxnLst>
              <a:cxn ang="0">
                <a:pos x="connsiteX0" y="connsiteY0"/>
              </a:cxn>
              <a:cxn ang="0">
                <a:pos x="connsiteX1" y="connsiteY1"/>
              </a:cxn>
              <a:cxn ang="0">
                <a:pos x="connsiteX2" y="connsiteY2"/>
              </a:cxn>
              <a:cxn ang="0">
                <a:pos x="connsiteX3" y="connsiteY3"/>
              </a:cxn>
            </a:cxnLst>
            <a:rect l="l" t="t" r="r" b="b"/>
            <a:pathLst>
              <a:path w="2095500" h="171450">
                <a:moveTo>
                  <a:pt x="2095500" y="0"/>
                </a:moveTo>
                <a:lnTo>
                  <a:pt x="0" y="85725"/>
                </a:lnTo>
                <a:lnTo>
                  <a:pt x="2085975" y="171450"/>
                </a:lnTo>
                <a:lnTo>
                  <a:pt x="2095500" y="0"/>
                </a:lnTo>
                <a:close/>
              </a:path>
            </a:pathLst>
          </a:cu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31640" y="5445224"/>
            <a:ext cx="1620957" cy="307777"/>
          </a:xfrm>
          <a:prstGeom prst="rect">
            <a:avLst/>
          </a:prstGeom>
          <a:noFill/>
        </p:spPr>
        <p:txBody>
          <a:bodyPr wrap="none" rtlCol="0">
            <a:spAutoFit/>
          </a:bodyPr>
          <a:lstStyle/>
          <a:p>
            <a:r>
              <a:rPr lang="ja-JP" altLang="en-US" sz="1400" dirty="0" smtClean="0"/>
              <a:t>サンドウエーブＧ</a:t>
            </a:r>
            <a:endParaRPr kumimoji="1" lang="ja-JP" altLang="en-US" sz="1400" dirty="0"/>
          </a:p>
        </p:txBody>
      </p:sp>
      <p:sp>
        <p:nvSpPr>
          <p:cNvPr id="15" name="テキスト ボックス 14"/>
          <p:cNvSpPr txBox="1"/>
          <p:nvPr/>
        </p:nvSpPr>
        <p:spPr>
          <a:xfrm>
            <a:off x="1975550" y="5857527"/>
            <a:ext cx="364202" cy="307777"/>
          </a:xfrm>
          <a:prstGeom prst="rect">
            <a:avLst/>
          </a:prstGeom>
          <a:noFill/>
        </p:spPr>
        <p:txBody>
          <a:bodyPr wrap="none" rtlCol="0">
            <a:spAutoFit/>
          </a:bodyPr>
          <a:lstStyle/>
          <a:p>
            <a:r>
              <a:rPr lang="ja-JP" altLang="en-US" sz="1400" dirty="0" smtClean="0"/>
              <a:t>土</a:t>
            </a:r>
            <a:endParaRPr kumimoji="1" lang="ja-JP" altLang="en-US" sz="1400" dirty="0"/>
          </a:p>
        </p:txBody>
      </p:sp>
      <p:cxnSp>
        <p:nvCxnSpPr>
          <p:cNvPr id="17" name="直線矢印コネクタ 16"/>
          <p:cNvCxnSpPr/>
          <p:nvPr/>
        </p:nvCxnSpPr>
        <p:spPr>
          <a:xfrm>
            <a:off x="2843808" y="5085184"/>
            <a:ext cx="432048"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555776" y="4797152"/>
            <a:ext cx="543739" cy="307777"/>
          </a:xfrm>
          <a:prstGeom prst="rect">
            <a:avLst/>
          </a:prstGeom>
          <a:noFill/>
        </p:spPr>
        <p:txBody>
          <a:bodyPr wrap="none" rtlCol="0">
            <a:spAutoFit/>
          </a:bodyPr>
          <a:lstStyle/>
          <a:p>
            <a:r>
              <a:rPr lang="ja-JP" altLang="en-US" sz="1400" dirty="0" smtClean="0"/>
              <a:t>滞水</a:t>
            </a:r>
            <a:endParaRPr kumimoji="1" lang="ja-JP" altLang="en-US" sz="1400" dirty="0"/>
          </a:p>
        </p:txBody>
      </p:sp>
      <p:sp>
        <p:nvSpPr>
          <p:cNvPr id="19" name="フリーフォーム 18"/>
          <p:cNvSpPr/>
          <p:nvPr/>
        </p:nvSpPr>
        <p:spPr>
          <a:xfrm>
            <a:off x="3381375" y="5276850"/>
            <a:ext cx="104775" cy="200025"/>
          </a:xfrm>
          <a:custGeom>
            <a:avLst/>
            <a:gdLst>
              <a:gd name="connsiteX0" fmla="*/ 104775 w 104775"/>
              <a:gd name="connsiteY0" fmla="*/ 200025 h 200025"/>
              <a:gd name="connsiteX1" fmla="*/ 85725 w 104775"/>
              <a:gd name="connsiteY1" fmla="*/ 85725 h 200025"/>
              <a:gd name="connsiteX2" fmla="*/ 76200 w 104775"/>
              <a:gd name="connsiteY2" fmla="*/ 57150 h 200025"/>
              <a:gd name="connsiteX3" fmla="*/ 28575 w 104775"/>
              <a:gd name="connsiteY3" fmla="*/ 9525 h 200025"/>
              <a:gd name="connsiteX4" fmla="*/ 0 w 1047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00025">
                <a:moveTo>
                  <a:pt x="104775" y="200025"/>
                </a:moveTo>
                <a:cubicBezTo>
                  <a:pt x="97045" y="138182"/>
                  <a:pt x="99710" y="134673"/>
                  <a:pt x="85725" y="85725"/>
                </a:cubicBezTo>
                <a:cubicBezTo>
                  <a:pt x="82967" y="76071"/>
                  <a:pt x="80690" y="66130"/>
                  <a:pt x="76200" y="57150"/>
                </a:cubicBezTo>
                <a:cubicBezTo>
                  <a:pt x="63500" y="31750"/>
                  <a:pt x="53975" y="22225"/>
                  <a:pt x="28575" y="9525"/>
                </a:cubicBezTo>
                <a:cubicBezTo>
                  <a:pt x="19595" y="5035"/>
                  <a:pt x="0" y="0"/>
                  <a:pt x="0" y="0"/>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20"/>
          <p:cNvSpPr/>
          <p:nvPr/>
        </p:nvSpPr>
        <p:spPr>
          <a:xfrm>
            <a:off x="3387105" y="5157192"/>
            <a:ext cx="104775" cy="200025"/>
          </a:xfrm>
          <a:custGeom>
            <a:avLst/>
            <a:gdLst>
              <a:gd name="connsiteX0" fmla="*/ 104775 w 104775"/>
              <a:gd name="connsiteY0" fmla="*/ 200025 h 200025"/>
              <a:gd name="connsiteX1" fmla="*/ 85725 w 104775"/>
              <a:gd name="connsiteY1" fmla="*/ 85725 h 200025"/>
              <a:gd name="connsiteX2" fmla="*/ 76200 w 104775"/>
              <a:gd name="connsiteY2" fmla="*/ 57150 h 200025"/>
              <a:gd name="connsiteX3" fmla="*/ 28575 w 104775"/>
              <a:gd name="connsiteY3" fmla="*/ 9525 h 200025"/>
              <a:gd name="connsiteX4" fmla="*/ 0 w 1047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00025">
                <a:moveTo>
                  <a:pt x="104775" y="200025"/>
                </a:moveTo>
                <a:cubicBezTo>
                  <a:pt x="97045" y="138182"/>
                  <a:pt x="99710" y="134673"/>
                  <a:pt x="85725" y="85725"/>
                </a:cubicBezTo>
                <a:cubicBezTo>
                  <a:pt x="82967" y="76071"/>
                  <a:pt x="80690" y="66130"/>
                  <a:pt x="76200" y="57150"/>
                </a:cubicBezTo>
                <a:cubicBezTo>
                  <a:pt x="63500" y="31750"/>
                  <a:pt x="53975" y="22225"/>
                  <a:pt x="28575" y="9525"/>
                </a:cubicBezTo>
                <a:cubicBezTo>
                  <a:pt x="19595" y="5035"/>
                  <a:pt x="0" y="0"/>
                  <a:pt x="0" y="0"/>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フリーフォーム 21"/>
          <p:cNvSpPr/>
          <p:nvPr/>
        </p:nvSpPr>
        <p:spPr>
          <a:xfrm flipH="1">
            <a:off x="3491880" y="5229200"/>
            <a:ext cx="104775" cy="200025"/>
          </a:xfrm>
          <a:custGeom>
            <a:avLst/>
            <a:gdLst>
              <a:gd name="connsiteX0" fmla="*/ 104775 w 104775"/>
              <a:gd name="connsiteY0" fmla="*/ 200025 h 200025"/>
              <a:gd name="connsiteX1" fmla="*/ 85725 w 104775"/>
              <a:gd name="connsiteY1" fmla="*/ 85725 h 200025"/>
              <a:gd name="connsiteX2" fmla="*/ 76200 w 104775"/>
              <a:gd name="connsiteY2" fmla="*/ 57150 h 200025"/>
              <a:gd name="connsiteX3" fmla="*/ 28575 w 104775"/>
              <a:gd name="connsiteY3" fmla="*/ 9525 h 200025"/>
              <a:gd name="connsiteX4" fmla="*/ 0 w 1047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00025">
                <a:moveTo>
                  <a:pt x="104775" y="200025"/>
                </a:moveTo>
                <a:cubicBezTo>
                  <a:pt x="97045" y="138182"/>
                  <a:pt x="99710" y="134673"/>
                  <a:pt x="85725" y="85725"/>
                </a:cubicBezTo>
                <a:cubicBezTo>
                  <a:pt x="82967" y="76071"/>
                  <a:pt x="80690" y="66130"/>
                  <a:pt x="76200" y="57150"/>
                </a:cubicBezTo>
                <a:cubicBezTo>
                  <a:pt x="63500" y="31750"/>
                  <a:pt x="53975" y="22225"/>
                  <a:pt x="28575" y="9525"/>
                </a:cubicBezTo>
                <a:cubicBezTo>
                  <a:pt x="19595" y="5035"/>
                  <a:pt x="0" y="0"/>
                  <a:pt x="0" y="0"/>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flipH="1">
            <a:off x="3491880" y="5157192"/>
            <a:ext cx="104775" cy="200025"/>
          </a:xfrm>
          <a:custGeom>
            <a:avLst/>
            <a:gdLst>
              <a:gd name="connsiteX0" fmla="*/ 104775 w 104775"/>
              <a:gd name="connsiteY0" fmla="*/ 200025 h 200025"/>
              <a:gd name="connsiteX1" fmla="*/ 85725 w 104775"/>
              <a:gd name="connsiteY1" fmla="*/ 85725 h 200025"/>
              <a:gd name="connsiteX2" fmla="*/ 76200 w 104775"/>
              <a:gd name="connsiteY2" fmla="*/ 57150 h 200025"/>
              <a:gd name="connsiteX3" fmla="*/ 28575 w 104775"/>
              <a:gd name="connsiteY3" fmla="*/ 9525 h 200025"/>
              <a:gd name="connsiteX4" fmla="*/ 0 w 104775"/>
              <a:gd name="connsiteY4" fmla="*/ 0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00025">
                <a:moveTo>
                  <a:pt x="104775" y="200025"/>
                </a:moveTo>
                <a:cubicBezTo>
                  <a:pt x="97045" y="138182"/>
                  <a:pt x="99710" y="134673"/>
                  <a:pt x="85725" y="85725"/>
                </a:cubicBezTo>
                <a:cubicBezTo>
                  <a:pt x="82967" y="76071"/>
                  <a:pt x="80690" y="66130"/>
                  <a:pt x="76200" y="57150"/>
                </a:cubicBezTo>
                <a:cubicBezTo>
                  <a:pt x="63500" y="31750"/>
                  <a:pt x="53975" y="22225"/>
                  <a:pt x="28575" y="9525"/>
                </a:cubicBezTo>
                <a:cubicBezTo>
                  <a:pt x="19595" y="5035"/>
                  <a:pt x="0" y="0"/>
                  <a:pt x="0" y="0"/>
                </a:cubicBezTo>
              </a:path>
            </a:pathLst>
          </a:custGeom>
          <a:ln w="381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0004\本社_技術部\043サンドウェーブ\防草効果\サイズ変更KIMG0137.JPG"/>
          <p:cNvPicPr>
            <a:picLocks noChangeAspect="1" noChangeArrowheads="1"/>
          </p:cNvPicPr>
          <p:nvPr/>
        </p:nvPicPr>
        <p:blipFill>
          <a:blip r:embed="rId2" cstate="print"/>
          <a:srcRect/>
          <a:stretch>
            <a:fillRect/>
          </a:stretch>
        </p:blipFill>
        <p:spPr bwMode="auto">
          <a:xfrm>
            <a:off x="609600" y="381000"/>
            <a:ext cx="7772400" cy="5829300"/>
          </a:xfrm>
          <a:prstGeom prst="rect">
            <a:avLst/>
          </a:prstGeom>
          <a:noFill/>
          <a:ln w="9525">
            <a:noFill/>
            <a:miter lim="800000"/>
            <a:headEnd/>
            <a:tailEnd/>
          </a:ln>
        </p:spPr>
      </p:pic>
      <p:sp>
        <p:nvSpPr>
          <p:cNvPr id="5123" name="テキスト ボックス 4"/>
          <p:cNvSpPr txBox="1">
            <a:spLocks noChangeArrowheads="1"/>
          </p:cNvSpPr>
          <p:nvPr/>
        </p:nvSpPr>
        <p:spPr bwMode="auto">
          <a:xfrm>
            <a:off x="609600" y="228600"/>
            <a:ext cx="7018338" cy="646113"/>
          </a:xfrm>
          <a:prstGeom prst="rect">
            <a:avLst/>
          </a:prstGeom>
          <a:noFill/>
          <a:ln w="9525">
            <a:noFill/>
            <a:miter lim="800000"/>
            <a:headEnd/>
            <a:tailEnd/>
          </a:ln>
        </p:spPr>
        <p:txBody>
          <a:bodyPr wrap="none">
            <a:spAutoFit/>
          </a:bodyPr>
          <a:lstStyle/>
          <a:p>
            <a:r>
              <a:rPr lang="ja-JP" altLang="en-US"/>
              <a:t>茨城県神栖市１０００㎡　</a:t>
            </a:r>
            <a:r>
              <a:rPr lang="en-US" altLang="ja-JP"/>
              <a:t>t=200mm</a:t>
            </a:r>
            <a:r>
              <a:rPr lang="ja-JP" altLang="en-US"/>
              <a:t>（メガでは無いがソーラー適用事例）</a:t>
            </a:r>
            <a:endParaRPr lang="en-US" altLang="ja-JP"/>
          </a:p>
          <a:p>
            <a:r>
              <a:rPr lang="ja-JP" altLang="en-US"/>
              <a:t>材料が食い込んで</a:t>
            </a:r>
            <a:r>
              <a:rPr lang="en-US" altLang="ja-JP"/>
              <a:t>300m3</a:t>
            </a:r>
            <a:r>
              <a:rPr lang="ja-JP" altLang="en-US"/>
              <a:t>使用（２０１２．１０材料搬入）</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92.168.1.250\share\'fa0004' の 本社_技術部 (V)\043サンドウェーブ\防草効果\きんでん\試験施工\経過観察\8月\写真\新しいフォルダ\サイズ変更DSCN04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333375"/>
            <a:ext cx="4752975" cy="3562350"/>
          </a:xfrm>
          <a:prstGeom prst="rect">
            <a:avLst/>
          </a:prstGeom>
          <a:noFill/>
          <a:ln w="9525">
            <a:noFill/>
            <a:miter lim="800000"/>
            <a:headEnd/>
            <a:tailEnd/>
          </a:ln>
        </p:spPr>
      </p:pic>
      <p:pic>
        <p:nvPicPr>
          <p:cNvPr id="6147" name="Picture 4" descr="\\192.168.1.250\share\'fa0004' の 本社_技術部 (V)\043サンドウェーブ\防草効果\きんでん\試験施工\経過観察\8月\写真\新しいフォルダ\サイズ変更DSCN04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4663" y="2852738"/>
            <a:ext cx="4508500" cy="3381375"/>
          </a:xfrm>
          <a:prstGeom prst="rect">
            <a:avLst/>
          </a:prstGeom>
          <a:noFill/>
          <a:ln w="9525">
            <a:noFill/>
            <a:miter lim="800000"/>
            <a:headEnd/>
            <a:tailEnd/>
          </a:ln>
        </p:spPr>
      </p:pic>
      <p:sp>
        <p:nvSpPr>
          <p:cNvPr id="6148" name="テキスト ボックス 4"/>
          <p:cNvSpPr txBox="1">
            <a:spLocks noChangeArrowheads="1"/>
          </p:cNvSpPr>
          <p:nvPr/>
        </p:nvSpPr>
        <p:spPr bwMode="auto">
          <a:xfrm>
            <a:off x="539750" y="188913"/>
            <a:ext cx="2773363" cy="368300"/>
          </a:xfrm>
          <a:prstGeom prst="rect">
            <a:avLst/>
          </a:prstGeom>
          <a:noFill/>
          <a:ln w="9525">
            <a:noFill/>
            <a:miter lim="800000"/>
            <a:headEnd/>
            <a:tailEnd/>
          </a:ln>
        </p:spPr>
        <p:txBody>
          <a:bodyPr wrap="none">
            <a:spAutoFit/>
          </a:bodyPr>
          <a:lstStyle/>
          <a:p>
            <a:r>
              <a:rPr lang="ja-JP" altLang="en-US" dirty="0">
                <a:latin typeface="Calibri" pitchFamily="34" charset="0"/>
              </a:rPr>
              <a:t>山口県メガソーラ施工状況</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32656"/>
            <a:ext cx="5322120" cy="3312368"/>
          </a:xfrm>
          <a:prstGeom prst="rect">
            <a:avLst/>
          </a:prstGeom>
          <a:noFill/>
          <a:ln w="9525">
            <a:noFill/>
            <a:miter lim="800000"/>
            <a:headEnd/>
            <a:tailEnd/>
          </a:ln>
        </p:spPr>
      </p:pic>
      <p:pic>
        <p:nvPicPr>
          <p:cNvPr id="2048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9912" y="3140968"/>
            <a:ext cx="5275095" cy="3269072"/>
          </a:xfrm>
          <a:prstGeom prst="rect">
            <a:avLst/>
          </a:prstGeom>
          <a:noFill/>
          <a:ln w="9525">
            <a:noFill/>
            <a:miter lim="800000"/>
            <a:headEnd/>
            <a:tailEnd/>
          </a:ln>
        </p:spPr>
      </p:pic>
      <p:sp>
        <p:nvSpPr>
          <p:cNvPr id="4" name="テキスト ボックス 4"/>
          <p:cNvSpPr txBox="1">
            <a:spLocks noChangeArrowheads="1"/>
          </p:cNvSpPr>
          <p:nvPr/>
        </p:nvSpPr>
        <p:spPr bwMode="auto">
          <a:xfrm>
            <a:off x="539750" y="188913"/>
            <a:ext cx="2492990" cy="369332"/>
          </a:xfrm>
          <a:prstGeom prst="rect">
            <a:avLst/>
          </a:prstGeom>
          <a:noFill/>
          <a:ln w="9525">
            <a:noFill/>
            <a:miter lim="800000"/>
            <a:headEnd/>
            <a:tailEnd/>
          </a:ln>
        </p:spPr>
        <p:txBody>
          <a:bodyPr wrap="none">
            <a:spAutoFit/>
          </a:bodyPr>
          <a:lstStyle/>
          <a:p>
            <a:r>
              <a:rPr lang="ja-JP" altLang="en-US" dirty="0" smtClean="0">
                <a:latin typeface="Calibri" pitchFamily="34" charset="0"/>
              </a:rPr>
              <a:t>山口県長門メガソーラ</a:t>
            </a:r>
            <a:endParaRPr lang="ja-JP" altLang="en-US"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1.250\share\'fa0004' の 本社_技術部 (V)\043サンドウェーブ\防草効果\茨城県カネカ\サイズ変更KIMG00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549275"/>
            <a:ext cx="4268787" cy="3201988"/>
          </a:xfrm>
          <a:prstGeom prst="rect">
            <a:avLst/>
          </a:prstGeom>
          <a:noFill/>
          <a:ln w="9525">
            <a:noFill/>
            <a:miter lim="800000"/>
            <a:headEnd/>
            <a:tailEnd/>
          </a:ln>
        </p:spPr>
      </p:pic>
      <p:pic>
        <p:nvPicPr>
          <p:cNvPr id="7171" name="Picture 3" descr="\\192.168.1.250\share\'fa0004' の 本社_技術部 (V)\043サンドウェーブ\防草効果\茨城県カネカ\サイズ変更KIMG00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3650" y="2852738"/>
            <a:ext cx="4654550" cy="3490912"/>
          </a:xfrm>
          <a:prstGeom prst="rect">
            <a:avLst/>
          </a:prstGeom>
          <a:noFill/>
          <a:ln w="9525">
            <a:noFill/>
            <a:miter lim="800000"/>
            <a:headEnd/>
            <a:tailEnd/>
          </a:ln>
        </p:spPr>
      </p:pic>
      <p:sp>
        <p:nvSpPr>
          <p:cNvPr id="7172" name="テキスト ボックス 4"/>
          <p:cNvSpPr txBox="1">
            <a:spLocks noChangeArrowheads="1"/>
          </p:cNvSpPr>
          <p:nvPr/>
        </p:nvSpPr>
        <p:spPr bwMode="auto">
          <a:xfrm>
            <a:off x="539750" y="188913"/>
            <a:ext cx="1473200" cy="369887"/>
          </a:xfrm>
          <a:prstGeom prst="rect">
            <a:avLst/>
          </a:prstGeom>
          <a:noFill/>
          <a:ln w="9525">
            <a:noFill/>
            <a:miter lim="800000"/>
            <a:headEnd/>
            <a:tailEnd/>
          </a:ln>
        </p:spPr>
        <p:txBody>
          <a:bodyPr wrap="none">
            <a:spAutoFit/>
          </a:bodyPr>
          <a:lstStyle/>
          <a:p>
            <a:r>
              <a:rPr lang="ja-JP" altLang="en-US" dirty="0">
                <a:latin typeface="Calibri" pitchFamily="34" charset="0"/>
              </a:rPr>
              <a:t>茨城県カネカ</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a0004\本社_技術部\043サンドウェーブ\防草効果\トーエイソーラー\PCS側全景（修正１）.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32656"/>
            <a:ext cx="5376597" cy="4032448"/>
          </a:xfrm>
          <a:prstGeom prst="rect">
            <a:avLst/>
          </a:prstGeom>
          <a:noFill/>
        </p:spPr>
      </p:pic>
      <p:pic>
        <p:nvPicPr>
          <p:cNvPr id="21507" name="Picture 3" descr="\\Fa0004\本社_技術部\043サンドウェーブ\防草効果\トーエイソーラー\_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3284984"/>
            <a:ext cx="4320480" cy="3240360"/>
          </a:xfrm>
          <a:prstGeom prst="rect">
            <a:avLst/>
          </a:prstGeom>
          <a:noFill/>
        </p:spPr>
      </p:pic>
      <p:sp>
        <p:nvSpPr>
          <p:cNvPr id="4" name="テキスト ボックス 3"/>
          <p:cNvSpPr txBox="1"/>
          <p:nvPr/>
        </p:nvSpPr>
        <p:spPr>
          <a:xfrm>
            <a:off x="827584" y="404664"/>
            <a:ext cx="877163" cy="369332"/>
          </a:xfrm>
          <a:prstGeom prst="rect">
            <a:avLst/>
          </a:prstGeom>
          <a:noFill/>
        </p:spPr>
        <p:txBody>
          <a:bodyPr wrap="none" rtlCol="0">
            <a:spAutoFit/>
          </a:bodyPr>
          <a:lstStyle/>
          <a:p>
            <a:r>
              <a:rPr kumimoji="1" lang="ja-JP" altLang="en-US" dirty="0" smtClean="0"/>
              <a:t>愛知県</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pic>
        <p:nvPicPr>
          <p:cNvPr id="2050" name="Picture 2" descr="V:\043サンドウェーブ\防草効果\NTTファシリティーズ\土浦\国松写真\Resized\IMG_7829.jpg"/>
          <p:cNvPicPr>
            <a:picLocks noChangeAspect="1" noChangeArrowheads="1"/>
          </p:cNvPicPr>
          <p:nvPr/>
        </p:nvPicPr>
        <p:blipFill>
          <a:blip r:embed="rId2" cstate="print"/>
          <a:srcRect/>
          <a:stretch>
            <a:fillRect/>
          </a:stretch>
        </p:blipFill>
        <p:spPr bwMode="auto">
          <a:xfrm>
            <a:off x="539551" y="620688"/>
            <a:ext cx="4224469" cy="3168352"/>
          </a:xfrm>
          <a:prstGeom prst="rect">
            <a:avLst/>
          </a:prstGeom>
          <a:noFill/>
        </p:spPr>
      </p:pic>
      <p:sp>
        <p:nvSpPr>
          <p:cNvPr id="4" name="テキスト ボックス 4"/>
          <p:cNvSpPr txBox="1">
            <a:spLocks noChangeArrowheads="1"/>
          </p:cNvSpPr>
          <p:nvPr/>
        </p:nvSpPr>
        <p:spPr bwMode="auto">
          <a:xfrm>
            <a:off x="539750" y="188913"/>
            <a:ext cx="4108817" cy="369332"/>
          </a:xfrm>
          <a:prstGeom prst="rect">
            <a:avLst/>
          </a:prstGeom>
          <a:noFill/>
          <a:ln w="9525">
            <a:noFill/>
            <a:miter lim="800000"/>
            <a:headEnd/>
            <a:tailEnd/>
          </a:ln>
        </p:spPr>
        <p:txBody>
          <a:bodyPr wrap="none">
            <a:spAutoFit/>
          </a:bodyPr>
          <a:lstStyle/>
          <a:p>
            <a:r>
              <a:rPr lang="ja-JP" altLang="en-US" dirty="0" smtClean="0">
                <a:latin typeface="Calibri" pitchFamily="34" charset="0"/>
              </a:rPr>
              <a:t>茨城県土浦（パネル架設後通路施工）</a:t>
            </a:r>
            <a:endParaRPr lang="ja-JP" altLang="en-US" dirty="0">
              <a:latin typeface="Calibri" pitchFamily="34" charset="0"/>
            </a:endParaRPr>
          </a:p>
        </p:txBody>
      </p:sp>
      <p:pic>
        <p:nvPicPr>
          <p:cNvPr id="2051" name="Picture 3" descr="V:\043サンドウェーブ\防草効果\NTTファシリティーズ\土浦\国松写真\Resized\IMG_7827.jpg"/>
          <p:cNvPicPr>
            <a:picLocks noChangeAspect="1" noChangeArrowheads="1"/>
          </p:cNvPicPr>
          <p:nvPr/>
        </p:nvPicPr>
        <p:blipFill>
          <a:blip r:embed="rId3" cstate="print"/>
          <a:srcRect/>
          <a:stretch>
            <a:fillRect/>
          </a:stretch>
        </p:blipFill>
        <p:spPr bwMode="auto">
          <a:xfrm>
            <a:off x="4211960" y="2636912"/>
            <a:ext cx="4608512" cy="34563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写真"/>
          <p:cNvPicPr>
            <a:picLocks noChangeAspect="1" noChangeArrowheads="1"/>
          </p:cNvPicPr>
          <p:nvPr/>
        </p:nvPicPr>
        <p:blipFill>
          <a:blip r:embed="rId2" cstate="print"/>
          <a:srcRect/>
          <a:stretch>
            <a:fillRect/>
          </a:stretch>
        </p:blipFill>
        <p:spPr bwMode="auto">
          <a:xfrm>
            <a:off x="539552" y="404664"/>
            <a:ext cx="4320480" cy="3984444"/>
          </a:xfrm>
          <a:prstGeom prst="rect">
            <a:avLst/>
          </a:prstGeom>
          <a:noFill/>
        </p:spPr>
      </p:pic>
      <p:grpSp>
        <p:nvGrpSpPr>
          <p:cNvPr id="25" name="グループ化 24"/>
          <p:cNvGrpSpPr/>
          <p:nvPr/>
        </p:nvGrpSpPr>
        <p:grpSpPr>
          <a:xfrm>
            <a:off x="5508104" y="332656"/>
            <a:ext cx="2808312" cy="482724"/>
            <a:chOff x="5580112" y="764704"/>
            <a:chExt cx="2808312" cy="482724"/>
          </a:xfrm>
        </p:grpSpPr>
        <p:sp>
          <p:nvSpPr>
            <p:cNvPr id="18439" name="Rectangle 7"/>
            <p:cNvSpPr>
              <a:spLocks noChangeArrowheads="1"/>
            </p:cNvSpPr>
            <p:nvPr/>
          </p:nvSpPr>
          <p:spPr bwMode="auto">
            <a:xfrm>
              <a:off x="6660232" y="764704"/>
              <a:ext cx="1728192" cy="412599"/>
            </a:xfrm>
            <a:prstGeom prst="rect">
              <a:avLst/>
            </a:prstGeom>
            <a:noFill/>
            <a:ln w="9525">
              <a:noFill/>
              <a:miter lim="800000"/>
              <a:headEnd/>
              <a:tailEnd/>
            </a:ln>
            <a:effectLst/>
          </p:spPr>
          <p:txBody>
            <a:bodyPr vert="horz" wrap="square" lIns="36501" tIns="42849" rIns="3650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chemeClr val="tx1"/>
                  </a:solidFill>
                  <a:effectLst/>
                  <a:latin typeface="Arial" pitchFamily="34" charset="0"/>
                  <a:ea typeface="Helvetica Neue"/>
                </a:rPr>
                <a:t>  </a:t>
              </a:r>
              <a:r>
                <a:rPr kumimoji="1" lang="ja-JP" altLang="ja-JP" sz="2400" b="0" i="0" u="none" strike="noStrike" cap="none" normalizeH="0" baseline="0" dirty="0" smtClean="0">
                  <a:ln>
                    <a:noFill/>
                  </a:ln>
                  <a:solidFill>
                    <a:schemeClr val="tx1"/>
                  </a:solidFill>
                  <a:effectLst/>
                  <a:latin typeface="Arial" pitchFamily="34" charset="0"/>
                  <a:ea typeface="Helvetica Neue"/>
                </a:rPr>
                <a:t> </a:t>
              </a:r>
              <a:r>
                <a:rPr kumimoji="1" lang="ja-JP" altLang="ja-JP" sz="1200" b="0" i="0" u="none" strike="noStrike" cap="none" normalizeH="0" baseline="0" dirty="0" smtClean="0">
                  <a:ln>
                    <a:noFill/>
                  </a:ln>
                  <a:solidFill>
                    <a:schemeClr val="tx1"/>
                  </a:solidFill>
                  <a:effectLst/>
                  <a:latin typeface="Arial" pitchFamily="34" charset="0"/>
                  <a:ea typeface="Helvetica Neue"/>
                </a:rPr>
                <a:t>2012</a:t>
              </a:r>
              <a:r>
                <a:rPr kumimoji="1" lang="ja-JP" sz="1200" b="0" i="0" u="none" strike="noStrike" cap="none" normalizeH="0" baseline="0" dirty="0" smtClean="0">
                  <a:ln>
                    <a:noFill/>
                  </a:ln>
                  <a:solidFill>
                    <a:schemeClr val="tx1"/>
                  </a:solidFill>
                  <a:effectLst/>
                  <a:latin typeface="Arial" pitchFamily="34" charset="0"/>
                  <a:ea typeface="Helvetica Neue"/>
                </a:rPr>
                <a:t>年</a:t>
              </a:r>
              <a:r>
                <a:rPr kumimoji="1" lang="ja-JP" altLang="ja-JP" sz="1200" b="0" i="0" u="none" strike="noStrike" cap="none" normalizeH="0" baseline="0" dirty="0" smtClean="0">
                  <a:ln>
                    <a:noFill/>
                  </a:ln>
                  <a:solidFill>
                    <a:schemeClr val="tx1"/>
                  </a:solidFill>
                  <a:effectLst/>
                  <a:latin typeface="Arial" pitchFamily="34" charset="0"/>
                  <a:ea typeface="Helvetica Neue"/>
                </a:rPr>
                <a:t>10</a:t>
              </a:r>
              <a:r>
                <a:rPr kumimoji="1" lang="ja-JP" sz="1200" b="0" i="0" u="none" strike="noStrike" cap="none" normalizeH="0" baseline="0" dirty="0" smtClean="0">
                  <a:ln>
                    <a:noFill/>
                  </a:ln>
                  <a:solidFill>
                    <a:schemeClr val="tx1"/>
                  </a:solidFill>
                  <a:effectLst/>
                  <a:latin typeface="Arial" pitchFamily="34" charset="0"/>
                  <a:ea typeface="Helvetica Neue"/>
                </a:rPr>
                <a:t>月</a:t>
              </a:r>
              <a:r>
                <a:rPr kumimoji="1" lang="ja-JP" altLang="ja-JP" sz="1200" b="0" i="0" u="none" strike="noStrike" cap="none" normalizeH="0" baseline="0" dirty="0" smtClean="0">
                  <a:ln>
                    <a:noFill/>
                  </a:ln>
                  <a:solidFill>
                    <a:schemeClr val="tx1"/>
                  </a:solidFill>
                  <a:effectLst/>
                  <a:latin typeface="Arial" pitchFamily="34" charset="0"/>
                  <a:ea typeface="Helvetica Neue"/>
                </a:rPr>
                <a:t>10</a:t>
              </a:r>
              <a:r>
                <a:rPr kumimoji="1" lang="ja-JP" sz="1200" b="0" i="0" u="none" strike="noStrike" cap="none" normalizeH="0" baseline="0" dirty="0" smtClean="0">
                  <a:ln>
                    <a:noFill/>
                  </a:ln>
                  <a:solidFill>
                    <a:schemeClr val="tx1"/>
                  </a:solidFill>
                  <a:effectLst/>
                  <a:latin typeface="Arial" pitchFamily="34" charset="0"/>
                  <a:ea typeface="Helvetica Neue"/>
                </a:rPr>
                <a:t>日</a:t>
              </a:r>
            </a:p>
          </p:txBody>
        </p:sp>
        <p:pic>
          <p:nvPicPr>
            <p:cNvPr id="18440" name="Picture 8" descr="朝日新聞デジタル"/>
            <p:cNvPicPr>
              <a:picLocks noChangeAspect="1" noChangeArrowheads="1"/>
            </p:cNvPicPr>
            <p:nvPr/>
          </p:nvPicPr>
          <p:blipFill>
            <a:blip r:embed="rId3" cstate="print"/>
            <a:srcRect/>
            <a:stretch>
              <a:fillRect/>
            </a:stretch>
          </p:blipFill>
          <p:spPr bwMode="auto">
            <a:xfrm>
              <a:off x="5580112" y="980728"/>
              <a:ext cx="1104900" cy="266700"/>
            </a:xfrm>
            <a:prstGeom prst="rect">
              <a:avLst/>
            </a:prstGeom>
            <a:noFill/>
          </p:spPr>
        </p:pic>
      </p:grpSp>
      <p:sp>
        <p:nvSpPr>
          <p:cNvPr id="10" name="正方形/長方形 9"/>
          <p:cNvSpPr/>
          <p:nvPr/>
        </p:nvSpPr>
        <p:spPr>
          <a:xfrm>
            <a:off x="5076056" y="836712"/>
            <a:ext cx="3816424" cy="4031873"/>
          </a:xfrm>
          <a:prstGeom prst="rect">
            <a:avLst/>
          </a:prstGeom>
        </p:spPr>
        <p:txBody>
          <a:bodyPr wrap="square">
            <a:spAutoFit/>
          </a:bodyPr>
          <a:lstStyle/>
          <a:p>
            <a:r>
              <a:rPr lang="ja-JP" altLang="en-US" sz="1600" dirty="0" smtClean="0">
                <a:latin typeface="ＭＳ Ｐゴシック" pitchFamily="50" charset="-128"/>
                <a:ea typeface="ＭＳ Ｐゴシック" pitchFamily="50" charset="-128"/>
              </a:rPr>
              <a:t>「鹿沼ソーラーファーム」は農地だった場所に太陽光パネルを設置しており、</a:t>
            </a:r>
            <a:r>
              <a:rPr lang="ja-JP" altLang="en-US" sz="1600" b="1" dirty="0" smtClean="0">
                <a:solidFill>
                  <a:srgbClr val="FF0000"/>
                </a:solidFill>
                <a:latin typeface="ＭＳ Ｐゴシック" pitchFamily="50" charset="-128"/>
                <a:ea typeface="ＭＳ Ｐゴシック" pitchFamily="50" charset="-128"/>
              </a:rPr>
              <a:t>雑草やネズミへの対処といった課題</a:t>
            </a:r>
            <a:r>
              <a:rPr lang="ja-JP" altLang="en-US" sz="1600" dirty="0" smtClean="0">
                <a:latin typeface="ＭＳ Ｐゴシック" pitchFamily="50" charset="-128"/>
                <a:ea typeface="ＭＳ Ｐゴシック" pitchFamily="50" charset="-128"/>
              </a:rPr>
              <a:t>も抱えている。県との契約で、契約終了時には農地として使える状態で返却しなければならないが、コスト面から舗装などの抜本的な対策が難しいためだ。背の高い雑草が伸びれば、太陽光パネルへの日照が遮られる。枯れた雑草に火がつくと、地中からパネルに延びる電線が損傷する恐れもある。雑草が生えていればネズミやヘビなどの小動物が出入りし、電線をかみ切るかもしれない。「どんなことが起きるのか、現時点では想像もつかない」と藤井産業の大久保知宏・総務部長は話す。</a:t>
            </a:r>
          </a:p>
          <a:p>
            <a:endParaRPr lang="ja-JP" altLang="en-US" sz="1600" dirty="0">
              <a:latin typeface="ＭＳ Ｐゴシック" pitchFamily="50" charset="-128"/>
              <a:ea typeface="ＭＳ Ｐゴシック" pitchFamily="50" charset="-128"/>
            </a:endParaRPr>
          </a:p>
        </p:txBody>
      </p:sp>
      <p:pic>
        <p:nvPicPr>
          <p:cNvPr id="18441" name="Picture 9" descr="C:\Documents and Settings\fc0018.TAKENAKA-DOURO\Local Settings\Temporary Internet Files\Content.IE5\S300R5C1\MC900290955[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07904" y="4797152"/>
            <a:ext cx="1440160" cy="1127788"/>
          </a:xfrm>
          <a:prstGeom prst="rect">
            <a:avLst/>
          </a:prstGeom>
          <a:noFill/>
        </p:spPr>
      </p:pic>
      <p:pic>
        <p:nvPicPr>
          <p:cNvPr id="12" name="Picture 3" descr="C:\Documents and Settings\fc0018.TAKENAKA-DOURO\Local Settings\Temporary Internet Files\Content.IE5\5PEMIHYC\MM900236357[1].gif"/>
          <p:cNvPicPr>
            <a:picLocks noChangeAspect="1" noChangeArrowheads="1" noCrop="1"/>
          </p:cNvPicPr>
          <p:nvPr/>
        </p:nvPicPr>
        <p:blipFill>
          <a:blip r:embed="rId5" cstate="print"/>
          <a:srcRect/>
          <a:stretch>
            <a:fillRect/>
          </a:stretch>
        </p:blipFill>
        <p:spPr bwMode="auto">
          <a:xfrm>
            <a:off x="4283968" y="4509120"/>
            <a:ext cx="687451" cy="936104"/>
          </a:xfrm>
          <a:prstGeom prst="rect">
            <a:avLst/>
          </a:prstGeom>
          <a:noFill/>
        </p:spPr>
      </p:pic>
      <p:pic>
        <p:nvPicPr>
          <p:cNvPr id="18442" name="Picture 10" descr="C:\Documents and Settings\fc0018.TAKENAKA-DOURO\Local Settings\Temporary Internet Files\Content.IE5\XCLSEWQF\MC900083966[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92896" y="5805264"/>
            <a:ext cx="288032" cy="358923"/>
          </a:xfrm>
          <a:prstGeom prst="rect">
            <a:avLst/>
          </a:prstGeom>
          <a:noFill/>
        </p:spPr>
      </p:pic>
      <p:pic>
        <p:nvPicPr>
          <p:cNvPr id="18443" name="Picture 11" descr="C:\Documents and Settings\fc0018.TAKENAKA-DOURO\Local Settings\Temporary Internet Files\Content.IE5\LZ34YC1Y\MC90034692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80928" y="5805264"/>
            <a:ext cx="648072" cy="367414"/>
          </a:xfrm>
          <a:prstGeom prst="rect">
            <a:avLst/>
          </a:prstGeom>
          <a:noFill/>
        </p:spPr>
      </p:pic>
      <p:pic>
        <p:nvPicPr>
          <p:cNvPr id="18444" name="Picture 12" descr="C:\Documents and Settings\fc0018.TAKENAKA-DOURO\Local Settings\Temporary Internet Files\Content.IE5\P158PMHO\MC900192253[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52936" y="5229200"/>
            <a:ext cx="864096" cy="349993"/>
          </a:xfrm>
          <a:prstGeom prst="rect">
            <a:avLst/>
          </a:prstGeom>
          <a:noFill/>
        </p:spPr>
      </p:pic>
      <p:pic>
        <p:nvPicPr>
          <p:cNvPr id="18445" name="Picture 13" descr="C:\Documents and Settings\fc0018.TAKENAKA-DOURO\Local Settings\Temporary Internet Files\Content.IE5\4KW5COO2\MC900325574[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04864" y="5085184"/>
            <a:ext cx="721059" cy="535840"/>
          </a:xfrm>
          <a:prstGeom prst="rect">
            <a:avLst/>
          </a:prstGeom>
          <a:noFill/>
        </p:spPr>
      </p:pic>
      <p:pic>
        <p:nvPicPr>
          <p:cNvPr id="18446" name="Picture 14" descr="C:\Documents and Settings\fc0018.TAKENAKA-DOURO\Local Settings\Temporary Internet Files\Content.IE5\GUC128QT\MC900109217[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80928" y="4509120"/>
            <a:ext cx="941633" cy="467619"/>
          </a:xfrm>
          <a:prstGeom prst="rect">
            <a:avLst/>
          </a:prstGeom>
          <a:noFill/>
        </p:spPr>
      </p:pic>
      <p:pic>
        <p:nvPicPr>
          <p:cNvPr id="18447" name="Picture 15" descr="C:\Documents and Settings\fc0018.TAKENAKA-DOURO\Local Settings\Temporary Internet Files\Content.IE5\AWB1KI9N\MC900438025[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84984" y="5661248"/>
            <a:ext cx="606896" cy="606896"/>
          </a:xfrm>
          <a:prstGeom prst="rect">
            <a:avLst/>
          </a:prstGeom>
          <a:noFill/>
        </p:spPr>
      </p:pic>
      <p:pic>
        <p:nvPicPr>
          <p:cNvPr id="18448" name="Picture 16" descr="C:\Documents and Settings\fc0018.TAKENAKA-DOURO\Local Settings\Temporary Internet Files\Content.IE5\E92C277V\MC900412306[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79512" y="4869160"/>
            <a:ext cx="911225" cy="485775"/>
          </a:xfrm>
          <a:prstGeom prst="rect">
            <a:avLst/>
          </a:prstGeom>
          <a:noFill/>
        </p:spPr>
      </p:pic>
      <p:pic>
        <p:nvPicPr>
          <p:cNvPr id="18449" name="Picture 17" descr="C:\Documents and Settings\fc0018.TAKENAKA-DOURO\Local Settings\Temporary Internet Files\Content.IE5\S8CJHM42\MC900013395[1].wm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95536" y="4941168"/>
            <a:ext cx="903427" cy="1137514"/>
          </a:xfrm>
          <a:prstGeom prst="rect">
            <a:avLst/>
          </a:prstGeom>
          <a:noFill/>
        </p:spPr>
      </p:pic>
      <p:pic>
        <p:nvPicPr>
          <p:cNvPr id="18450" name="Picture 18" descr="C:\Documents and Settings\fc0018.TAKENAKA-DOURO\Local Settings\Temporary Internet Files\Content.IE5\2BAB71I6\MC900039067[1].wm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11560" y="4653136"/>
            <a:ext cx="900684" cy="500177"/>
          </a:xfrm>
          <a:prstGeom prst="rect">
            <a:avLst/>
          </a:prstGeom>
          <a:noFill/>
        </p:spPr>
      </p:pic>
      <p:sp>
        <p:nvSpPr>
          <p:cNvPr id="22" name="テキスト ボックス 21"/>
          <p:cNvSpPr txBox="1"/>
          <p:nvPr/>
        </p:nvSpPr>
        <p:spPr>
          <a:xfrm>
            <a:off x="179512" y="6165304"/>
            <a:ext cx="1107996" cy="369332"/>
          </a:xfrm>
          <a:prstGeom prst="rect">
            <a:avLst/>
          </a:prstGeom>
          <a:noFill/>
        </p:spPr>
        <p:txBody>
          <a:bodyPr wrap="none" rtlCol="0">
            <a:spAutoFit/>
          </a:bodyPr>
          <a:lstStyle/>
          <a:p>
            <a:r>
              <a:rPr kumimoji="1" lang="ja-JP" altLang="en-US" dirty="0" smtClean="0"/>
              <a:t>不法投棄</a:t>
            </a:r>
            <a:endParaRPr kumimoji="1" lang="ja-JP" altLang="en-US" dirty="0"/>
          </a:p>
        </p:txBody>
      </p:sp>
      <p:sp>
        <p:nvSpPr>
          <p:cNvPr id="23" name="テキスト ボックス 22"/>
          <p:cNvSpPr txBox="1"/>
          <p:nvPr/>
        </p:nvSpPr>
        <p:spPr>
          <a:xfrm>
            <a:off x="1979712" y="6165304"/>
            <a:ext cx="1569660" cy="369332"/>
          </a:xfrm>
          <a:prstGeom prst="rect">
            <a:avLst/>
          </a:prstGeom>
          <a:noFill/>
        </p:spPr>
        <p:txBody>
          <a:bodyPr wrap="none" rtlCol="0">
            <a:spAutoFit/>
          </a:bodyPr>
          <a:lstStyle/>
          <a:p>
            <a:r>
              <a:rPr kumimoji="1" lang="ja-JP" altLang="en-US" dirty="0" smtClean="0"/>
              <a:t>害虫・小動物</a:t>
            </a:r>
            <a:endParaRPr kumimoji="1" lang="ja-JP" altLang="en-US" dirty="0"/>
          </a:p>
        </p:txBody>
      </p:sp>
      <p:sp>
        <p:nvSpPr>
          <p:cNvPr id="26" name="テキスト ボックス 25"/>
          <p:cNvSpPr txBox="1"/>
          <p:nvPr/>
        </p:nvSpPr>
        <p:spPr>
          <a:xfrm>
            <a:off x="3995936" y="6165304"/>
            <a:ext cx="1107996" cy="369332"/>
          </a:xfrm>
          <a:prstGeom prst="rect">
            <a:avLst/>
          </a:prstGeom>
          <a:noFill/>
        </p:spPr>
        <p:txBody>
          <a:bodyPr wrap="none" rtlCol="0">
            <a:spAutoFit/>
          </a:bodyPr>
          <a:lstStyle/>
          <a:p>
            <a:r>
              <a:rPr kumimoji="1" lang="ja-JP" altLang="en-US" dirty="0" smtClean="0"/>
              <a:t>防火対策</a:t>
            </a:r>
            <a:endParaRPr kumimoji="1" lang="ja-JP" altLang="en-US" dirty="0"/>
          </a:p>
        </p:txBody>
      </p:sp>
      <p:sp>
        <p:nvSpPr>
          <p:cNvPr id="21" name="スライド番号プレースホルダ 20"/>
          <p:cNvSpPr>
            <a:spLocks noGrp="1"/>
          </p:cNvSpPr>
          <p:nvPr>
            <p:ph type="sldNum" sz="quarter" idx="12"/>
          </p:nvPr>
        </p:nvSpPr>
        <p:spPr/>
        <p:txBody>
          <a:bodyPr/>
          <a:lstStyle/>
          <a:p>
            <a:fld id="{D2D8002D-B5B0-4BAC-B1F6-782DDCCE6D9C}" type="slidenum">
              <a:rPr kumimoji="1" lang="ja-JP" altLang="en-US" sz="2000" smtClean="0">
                <a:solidFill>
                  <a:schemeClr val="tx1"/>
                </a:solidFill>
              </a:rPr>
              <a:pPr/>
              <a:t>2</a:t>
            </a:fld>
            <a:endParaRPr kumimoji="1" lang="ja-JP" altLang="en-US" sz="20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pic>
        <p:nvPicPr>
          <p:cNvPr id="43010" name="Picture 2" descr="V:\043サンドウェーブ\防草効果\NTTファシリティーズ\土浦\2015.6.4写真\Resized\IMG_8363.jpg"/>
          <p:cNvPicPr>
            <a:picLocks noChangeAspect="1" noChangeArrowheads="1"/>
          </p:cNvPicPr>
          <p:nvPr/>
        </p:nvPicPr>
        <p:blipFill>
          <a:blip r:embed="rId2" cstate="print"/>
          <a:srcRect/>
          <a:stretch>
            <a:fillRect/>
          </a:stretch>
        </p:blipFill>
        <p:spPr bwMode="auto">
          <a:xfrm>
            <a:off x="0" y="1124744"/>
            <a:ext cx="3048000" cy="2286000"/>
          </a:xfrm>
          <a:prstGeom prst="rect">
            <a:avLst/>
          </a:prstGeom>
          <a:noFill/>
        </p:spPr>
      </p:pic>
      <p:sp>
        <p:nvSpPr>
          <p:cNvPr id="4" name="テキスト ボックス 4"/>
          <p:cNvSpPr txBox="1">
            <a:spLocks noChangeArrowheads="1"/>
          </p:cNvSpPr>
          <p:nvPr/>
        </p:nvSpPr>
        <p:spPr bwMode="auto">
          <a:xfrm>
            <a:off x="539750" y="188913"/>
            <a:ext cx="5032147" cy="923330"/>
          </a:xfrm>
          <a:prstGeom prst="rect">
            <a:avLst/>
          </a:prstGeom>
          <a:noFill/>
          <a:ln w="9525">
            <a:noFill/>
            <a:miter lim="800000"/>
            <a:headEnd/>
            <a:tailEnd/>
          </a:ln>
        </p:spPr>
        <p:txBody>
          <a:bodyPr wrap="none">
            <a:spAutoFit/>
          </a:bodyPr>
          <a:lstStyle/>
          <a:p>
            <a:r>
              <a:rPr lang="ja-JP" altLang="en-US" dirty="0" smtClean="0">
                <a:latin typeface="Calibri" pitchFamily="34" charset="0"/>
              </a:rPr>
              <a:t>茨城県土浦（パネル架設後通路施工）経過観察</a:t>
            </a:r>
            <a:endParaRPr lang="en-US" altLang="ja-JP" dirty="0" smtClean="0">
              <a:latin typeface="Calibri" pitchFamily="34" charset="0"/>
            </a:endParaRPr>
          </a:p>
          <a:p>
            <a:r>
              <a:rPr lang="ja-JP" altLang="en-US" dirty="0" smtClean="0">
                <a:latin typeface="Calibri" pitchFamily="34" charset="0"/>
              </a:rPr>
              <a:t>・施工：</a:t>
            </a:r>
            <a:r>
              <a:rPr lang="en-US" altLang="ja-JP" dirty="0" smtClean="0">
                <a:latin typeface="Calibri" pitchFamily="34" charset="0"/>
              </a:rPr>
              <a:t>2014</a:t>
            </a:r>
            <a:r>
              <a:rPr lang="ja-JP" altLang="en-US" dirty="0" smtClean="0">
                <a:latin typeface="Calibri" pitchFamily="34" charset="0"/>
              </a:rPr>
              <a:t>年</a:t>
            </a:r>
            <a:r>
              <a:rPr lang="en-US" altLang="ja-JP" dirty="0" smtClean="0">
                <a:latin typeface="Calibri" pitchFamily="34" charset="0"/>
              </a:rPr>
              <a:t>11</a:t>
            </a:r>
            <a:r>
              <a:rPr lang="ja-JP" altLang="en-US" dirty="0" smtClean="0">
                <a:latin typeface="Calibri" pitchFamily="34" charset="0"/>
              </a:rPr>
              <a:t>月</a:t>
            </a:r>
            <a:endParaRPr lang="en-US" altLang="ja-JP" dirty="0" smtClean="0">
              <a:latin typeface="Calibri" pitchFamily="34" charset="0"/>
            </a:endParaRPr>
          </a:p>
          <a:p>
            <a:r>
              <a:rPr lang="ja-JP" altLang="en-US" dirty="0" smtClean="0">
                <a:latin typeface="Calibri" pitchFamily="34" charset="0"/>
              </a:rPr>
              <a:t>・経過観察：</a:t>
            </a:r>
            <a:r>
              <a:rPr lang="en-US" altLang="ja-JP" dirty="0" smtClean="0">
                <a:latin typeface="Calibri" pitchFamily="34" charset="0"/>
              </a:rPr>
              <a:t>2015</a:t>
            </a:r>
            <a:r>
              <a:rPr lang="ja-JP" altLang="en-US" dirty="0" smtClean="0">
                <a:latin typeface="Calibri" pitchFamily="34" charset="0"/>
              </a:rPr>
              <a:t>年</a:t>
            </a:r>
            <a:r>
              <a:rPr lang="en-US" altLang="ja-JP" dirty="0" smtClean="0">
                <a:latin typeface="Calibri" pitchFamily="34" charset="0"/>
              </a:rPr>
              <a:t>6</a:t>
            </a:r>
            <a:r>
              <a:rPr lang="ja-JP" altLang="en-US" dirty="0" smtClean="0">
                <a:latin typeface="Calibri" pitchFamily="34" charset="0"/>
              </a:rPr>
              <a:t>月</a:t>
            </a:r>
            <a:endParaRPr lang="ja-JP" altLang="en-US" dirty="0">
              <a:latin typeface="Calibri" pitchFamily="34" charset="0"/>
            </a:endParaRPr>
          </a:p>
        </p:txBody>
      </p:sp>
      <p:sp>
        <p:nvSpPr>
          <p:cNvPr id="5" name="テキスト ボックス 4"/>
          <p:cNvSpPr txBox="1"/>
          <p:nvPr/>
        </p:nvSpPr>
        <p:spPr>
          <a:xfrm>
            <a:off x="0" y="3429000"/>
            <a:ext cx="3057247" cy="338554"/>
          </a:xfrm>
          <a:prstGeom prst="rect">
            <a:avLst/>
          </a:prstGeom>
          <a:noFill/>
        </p:spPr>
        <p:txBody>
          <a:bodyPr wrap="none" rtlCol="0">
            <a:spAutoFit/>
          </a:bodyPr>
          <a:lstStyle/>
          <a:p>
            <a:r>
              <a:rPr kumimoji="1" lang="ja-JP" altLang="en-US" sz="1600" dirty="0" smtClean="0"/>
              <a:t>発電所敷地外の雑草（約１ｍ）</a:t>
            </a:r>
            <a:endParaRPr kumimoji="1" lang="ja-JP" altLang="en-US" sz="1600" dirty="0"/>
          </a:p>
        </p:txBody>
      </p:sp>
      <p:pic>
        <p:nvPicPr>
          <p:cNvPr id="43011" name="Picture 3" descr="V:\043サンドウェーブ\防草効果\NTTファシリティーズ\土浦\2015.6.4写真\Resized\IMG_8365.jpg"/>
          <p:cNvPicPr>
            <a:picLocks noChangeAspect="1" noChangeArrowheads="1"/>
          </p:cNvPicPr>
          <p:nvPr/>
        </p:nvPicPr>
        <p:blipFill>
          <a:blip r:embed="rId3" cstate="print"/>
          <a:srcRect/>
          <a:stretch>
            <a:fillRect/>
          </a:stretch>
        </p:blipFill>
        <p:spPr bwMode="auto">
          <a:xfrm>
            <a:off x="5975648" y="1052736"/>
            <a:ext cx="3168352" cy="2376264"/>
          </a:xfrm>
          <a:prstGeom prst="rect">
            <a:avLst/>
          </a:prstGeom>
          <a:noFill/>
        </p:spPr>
      </p:pic>
      <p:sp>
        <p:nvSpPr>
          <p:cNvPr id="7" name="テキスト ボックス 6"/>
          <p:cNvSpPr txBox="1"/>
          <p:nvPr/>
        </p:nvSpPr>
        <p:spPr>
          <a:xfrm>
            <a:off x="6291937" y="3429000"/>
            <a:ext cx="2852063" cy="338554"/>
          </a:xfrm>
          <a:prstGeom prst="rect">
            <a:avLst/>
          </a:prstGeom>
          <a:noFill/>
        </p:spPr>
        <p:txBody>
          <a:bodyPr wrap="none" rtlCol="0">
            <a:spAutoFit/>
          </a:bodyPr>
          <a:lstStyle/>
          <a:p>
            <a:r>
              <a:rPr lang="ja-JP" altLang="en-US" sz="1600" dirty="0" smtClean="0"/>
              <a:t>良好（風散なし、雑草なし）</a:t>
            </a:r>
            <a:endParaRPr kumimoji="1" lang="ja-JP" altLang="en-US" sz="1600" dirty="0"/>
          </a:p>
        </p:txBody>
      </p:sp>
      <p:pic>
        <p:nvPicPr>
          <p:cNvPr id="43013" name="Picture 5" descr="V:\043サンドウェーブ\防草効果\NTTファシリティーズ\土浦\2015.6.4写真\Resized\IMG_8366.jpg"/>
          <p:cNvPicPr>
            <a:picLocks noChangeAspect="1" noChangeArrowheads="1"/>
          </p:cNvPicPr>
          <p:nvPr/>
        </p:nvPicPr>
        <p:blipFill>
          <a:blip r:embed="rId4" cstate="print"/>
          <a:srcRect/>
          <a:stretch>
            <a:fillRect/>
          </a:stretch>
        </p:blipFill>
        <p:spPr bwMode="auto">
          <a:xfrm>
            <a:off x="2987824" y="1052736"/>
            <a:ext cx="3168352" cy="2376264"/>
          </a:xfrm>
          <a:prstGeom prst="rect">
            <a:avLst/>
          </a:prstGeom>
          <a:noFill/>
        </p:spPr>
      </p:pic>
      <p:sp>
        <p:nvSpPr>
          <p:cNvPr id="10" name="テキスト ボックス 9"/>
          <p:cNvSpPr txBox="1"/>
          <p:nvPr/>
        </p:nvSpPr>
        <p:spPr>
          <a:xfrm>
            <a:off x="2987824" y="3429000"/>
            <a:ext cx="3467616" cy="338554"/>
          </a:xfrm>
          <a:prstGeom prst="rect">
            <a:avLst/>
          </a:prstGeom>
          <a:noFill/>
        </p:spPr>
        <p:txBody>
          <a:bodyPr wrap="none" rtlCol="0">
            <a:spAutoFit/>
          </a:bodyPr>
          <a:lstStyle/>
          <a:p>
            <a:r>
              <a:rPr lang="ja-JP" altLang="en-US" sz="1600" dirty="0" smtClean="0"/>
              <a:t>通路のみ施工（通路以外は草あり）</a:t>
            </a:r>
            <a:endParaRPr kumimoji="1" lang="ja-JP" altLang="en-US" sz="1600" dirty="0"/>
          </a:p>
        </p:txBody>
      </p:sp>
      <p:pic>
        <p:nvPicPr>
          <p:cNvPr id="43014" name="Picture 6" descr="V:\043サンドウェーブ\防草効果\NTTファシリティーズ\土浦\2015.6.4写真\Resized\IMG_8376.jpg"/>
          <p:cNvPicPr>
            <a:picLocks noChangeAspect="1" noChangeArrowheads="1"/>
          </p:cNvPicPr>
          <p:nvPr/>
        </p:nvPicPr>
        <p:blipFill>
          <a:blip r:embed="rId5" cstate="print"/>
          <a:srcRect/>
          <a:stretch>
            <a:fillRect/>
          </a:stretch>
        </p:blipFill>
        <p:spPr bwMode="auto">
          <a:xfrm>
            <a:off x="0" y="4077072"/>
            <a:ext cx="3048000" cy="2286000"/>
          </a:xfrm>
          <a:prstGeom prst="rect">
            <a:avLst/>
          </a:prstGeom>
          <a:noFill/>
        </p:spPr>
      </p:pic>
      <p:sp>
        <p:nvSpPr>
          <p:cNvPr id="12" name="テキスト ボックス 11"/>
          <p:cNvSpPr txBox="1"/>
          <p:nvPr/>
        </p:nvSpPr>
        <p:spPr>
          <a:xfrm>
            <a:off x="0" y="6309320"/>
            <a:ext cx="2852063" cy="338554"/>
          </a:xfrm>
          <a:prstGeom prst="rect">
            <a:avLst/>
          </a:prstGeom>
          <a:noFill/>
        </p:spPr>
        <p:txBody>
          <a:bodyPr wrap="none" rtlCol="0">
            <a:spAutoFit/>
          </a:bodyPr>
          <a:lstStyle/>
          <a:p>
            <a:r>
              <a:rPr lang="ja-JP" altLang="en-US" sz="1600" dirty="0" smtClean="0"/>
              <a:t>他工区（防草シート＋山砂）</a:t>
            </a:r>
            <a:endParaRPr kumimoji="1" lang="ja-JP" altLang="en-US" sz="1600" dirty="0"/>
          </a:p>
        </p:txBody>
      </p:sp>
      <p:pic>
        <p:nvPicPr>
          <p:cNvPr id="43015" name="Picture 7" descr="V:\043サンドウェーブ\防草効果\NTTファシリティーズ\土浦\2015.6.4写真\Resized\IMG_8380.jpg"/>
          <p:cNvPicPr>
            <a:picLocks noChangeAspect="1" noChangeArrowheads="1"/>
          </p:cNvPicPr>
          <p:nvPr/>
        </p:nvPicPr>
        <p:blipFill>
          <a:blip r:embed="rId6" cstate="print"/>
          <a:srcRect/>
          <a:stretch>
            <a:fillRect/>
          </a:stretch>
        </p:blipFill>
        <p:spPr bwMode="auto">
          <a:xfrm>
            <a:off x="3059832" y="4077072"/>
            <a:ext cx="3048000" cy="2286000"/>
          </a:xfrm>
          <a:prstGeom prst="rect">
            <a:avLst/>
          </a:prstGeom>
          <a:noFill/>
        </p:spPr>
      </p:pic>
      <p:sp>
        <p:nvSpPr>
          <p:cNvPr id="14" name="テキスト ボックス 13"/>
          <p:cNvSpPr txBox="1"/>
          <p:nvPr/>
        </p:nvSpPr>
        <p:spPr>
          <a:xfrm>
            <a:off x="3059832" y="6309320"/>
            <a:ext cx="2852063" cy="338554"/>
          </a:xfrm>
          <a:prstGeom prst="rect">
            <a:avLst/>
          </a:prstGeom>
          <a:noFill/>
        </p:spPr>
        <p:txBody>
          <a:bodyPr wrap="none" rtlCol="0">
            <a:spAutoFit/>
          </a:bodyPr>
          <a:lstStyle/>
          <a:p>
            <a:r>
              <a:rPr lang="ja-JP" altLang="en-US" sz="1600" dirty="0" smtClean="0"/>
              <a:t>他工区（防草シート＋山砂）</a:t>
            </a:r>
            <a:endParaRPr kumimoji="1" lang="ja-JP"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pic>
        <p:nvPicPr>
          <p:cNvPr id="1026" name="Picture 2" descr="V:\043サンドウェーブ\防草効果\きんでん\Resized\RIMG0008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548680"/>
            <a:ext cx="2688299" cy="2016224"/>
          </a:xfrm>
          <a:prstGeom prst="rect">
            <a:avLst/>
          </a:prstGeom>
          <a:noFill/>
        </p:spPr>
      </p:pic>
      <p:sp>
        <p:nvSpPr>
          <p:cNvPr id="4" name="テキスト ボックス 4"/>
          <p:cNvSpPr txBox="1">
            <a:spLocks noChangeArrowheads="1"/>
          </p:cNvSpPr>
          <p:nvPr/>
        </p:nvSpPr>
        <p:spPr bwMode="auto">
          <a:xfrm>
            <a:off x="395536" y="0"/>
            <a:ext cx="5724644" cy="369332"/>
          </a:xfrm>
          <a:prstGeom prst="rect">
            <a:avLst/>
          </a:prstGeom>
          <a:noFill/>
          <a:ln w="9525">
            <a:noFill/>
            <a:miter lim="800000"/>
            <a:headEnd/>
            <a:tailEnd/>
          </a:ln>
        </p:spPr>
        <p:txBody>
          <a:bodyPr wrap="none">
            <a:spAutoFit/>
          </a:bodyPr>
          <a:lstStyle/>
          <a:p>
            <a:r>
              <a:rPr lang="ja-JP" altLang="en-US" dirty="0" smtClean="0">
                <a:latin typeface="Calibri" pitchFamily="34" charset="0"/>
              </a:rPr>
              <a:t>山口県白滝山メガソーラ（急こう配箇所の水道対策）</a:t>
            </a:r>
            <a:endParaRPr lang="ja-JP" altLang="en-US" dirty="0">
              <a:latin typeface="Calibri" pitchFamily="34" charset="0"/>
            </a:endParaRPr>
          </a:p>
        </p:txBody>
      </p:sp>
      <p:pic>
        <p:nvPicPr>
          <p:cNvPr id="1027" name="Picture 3" descr="V:\043サンドウェーブ\防草効果\きんでん\Resized\RIMG000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996952"/>
            <a:ext cx="2736304" cy="2052228"/>
          </a:xfrm>
          <a:prstGeom prst="rect">
            <a:avLst/>
          </a:prstGeom>
          <a:noFill/>
        </p:spPr>
      </p:pic>
      <p:sp>
        <p:nvSpPr>
          <p:cNvPr id="6" name="テキスト ボックス 5"/>
          <p:cNvSpPr txBox="1"/>
          <p:nvPr/>
        </p:nvSpPr>
        <p:spPr>
          <a:xfrm>
            <a:off x="107504" y="2564904"/>
            <a:ext cx="2698175" cy="307777"/>
          </a:xfrm>
          <a:prstGeom prst="rect">
            <a:avLst/>
          </a:prstGeom>
          <a:noFill/>
        </p:spPr>
        <p:txBody>
          <a:bodyPr wrap="none" rtlCol="0">
            <a:spAutoFit/>
          </a:bodyPr>
          <a:lstStyle/>
          <a:p>
            <a:r>
              <a:rPr kumimoji="1" lang="ja-JP" altLang="en-US" sz="1400" dirty="0" smtClean="0"/>
              <a:t>水抜き暗渠排水および縁石設置</a:t>
            </a:r>
            <a:endParaRPr kumimoji="1" lang="ja-JP" altLang="en-US" sz="1400" dirty="0"/>
          </a:p>
        </p:txBody>
      </p:sp>
      <p:sp>
        <p:nvSpPr>
          <p:cNvPr id="7" name="テキスト ボックス 6"/>
          <p:cNvSpPr txBox="1"/>
          <p:nvPr/>
        </p:nvSpPr>
        <p:spPr>
          <a:xfrm>
            <a:off x="323528" y="5013176"/>
            <a:ext cx="2042547" cy="307777"/>
          </a:xfrm>
          <a:prstGeom prst="rect">
            <a:avLst/>
          </a:prstGeom>
          <a:noFill/>
        </p:spPr>
        <p:txBody>
          <a:bodyPr wrap="none" rtlCol="0">
            <a:spAutoFit/>
          </a:bodyPr>
          <a:lstStyle/>
          <a:p>
            <a:r>
              <a:rPr lang="ja-JP" altLang="en-US" sz="1400" dirty="0" smtClean="0"/>
              <a:t>施工完了状況</a:t>
            </a:r>
            <a:r>
              <a:rPr lang="en-US" altLang="ja-JP" sz="1400" dirty="0" smtClean="0"/>
              <a:t>(2014.6)</a:t>
            </a:r>
            <a:endParaRPr kumimoji="1" lang="ja-JP" altLang="en-US" sz="1400" dirty="0"/>
          </a:p>
        </p:txBody>
      </p:sp>
      <p:pic>
        <p:nvPicPr>
          <p:cNvPr id="1029" name="Picture 5" descr="V:\043サンドウェーブ\防草効果\きんでん\2015白滝山\Resized\IMG_05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1" y="548680"/>
            <a:ext cx="2688299" cy="2016224"/>
          </a:xfrm>
          <a:prstGeom prst="rect">
            <a:avLst/>
          </a:prstGeom>
          <a:noFill/>
        </p:spPr>
      </p:pic>
      <p:pic>
        <p:nvPicPr>
          <p:cNvPr id="1030" name="Picture 6" descr="V:\043サンドウェーブ\防草効果\きんでん\2015白滝山\Resized\IMG_05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151" y="2996952"/>
            <a:ext cx="2688299" cy="2016224"/>
          </a:xfrm>
          <a:prstGeom prst="rect">
            <a:avLst/>
          </a:prstGeom>
          <a:noFill/>
        </p:spPr>
      </p:pic>
      <p:pic>
        <p:nvPicPr>
          <p:cNvPr id="11" name="図 10" descr="RIMG000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1840" y="548680"/>
            <a:ext cx="2654953" cy="2010893"/>
          </a:xfrm>
          <a:prstGeom prst="rect">
            <a:avLst/>
          </a:prstGeom>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1841" y="2996952"/>
            <a:ext cx="2664295" cy="2016224"/>
          </a:xfrm>
          <a:prstGeom prst="rect">
            <a:avLst/>
          </a:prstGeom>
          <a:noFill/>
          <a:ln w="9525">
            <a:noFill/>
            <a:miter lim="800000"/>
            <a:headEnd/>
            <a:tailEnd/>
          </a:ln>
        </p:spPr>
      </p:pic>
      <p:sp>
        <p:nvSpPr>
          <p:cNvPr id="13" name="テキスト ボックス 12"/>
          <p:cNvSpPr txBox="1"/>
          <p:nvPr/>
        </p:nvSpPr>
        <p:spPr>
          <a:xfrm>
            <a:off x="3131840" y="2564904"/>
            <a:ext cx="1800493" cy="307777"/>
          </a:xfrm>
          <a:prstGeom prst="rect">
            <a:avLst/>
          </a:prstGeom>
          <a:noFill/>
        </p:spPr>
        <p:txBody>
          <a:bodyPr wrap="none" rtlCol="0">
            <a:spAutoFit/>
          </a:bodyPr>
          <a:lstStyle/>
          <a:p>
            <a:r>
              <a:rPr lang="ja-JP" altLang="en-US" sz="1400" dirty="0" smtClean="0"/>
              <a:t>急こう配箇所の水道</a:t>
            </a:r>
            <a:endParaRPr kumimoji="1" lang="ja-JP" altLang="en-US" sz="1400" dirty="0"/>
          </a:p>
        </p:txBody>
      </p:sp>
      <p:sp>
        <p:nvSpPr>
          <p:cNvPr id="14" name="テキスト ボックス 13"/>
          <p:cNvSpPr txBox="1"/>
          <p:nvPr/>
        </p:nvSpPr>
        <p:spPr>
          <a:xfrm>
            <a:off x="3131840" y="5013176"/>
            <a:ext cx="2698175" cy="523220"/>
          </a:xfrm>
          <a:prstGeom prst="rect">
            <a:avLst/>
          </a:prstGeom>
          <a:noFill/>
        </p:spPr>
        <p:txBody>
          <a:bodyPr wrap="none" rtlCol="0">
            <a:spAutoFit/>
          </a:bodyPr>
          <a:lstStyle/>
          <a:p>
            <a:r>
              <a:rPr lang="ja-JP" altLang="en-US" sz="1400" dirty="0" smtClean="0"/>
              <a:t>水道対策（ワイヤーメッシュ）</a:t>
            </a:r>
            <a:endParaRPr lang="en-US" altLang="ja-JP" sz="1400" dirty="0" smtClean="0"/>
          </a:p>
          <a:p>
            <a:r>
              <a:rPr kumimoji="1" lang="en-US" altLang="ja-JP" sz="1400" dirty="0" smtClean="0"/>
              <a:t>2014.8</a:t>
            </a:r>
            <a:endParaRPr kumimoji="1" lang="ja-JP" altLang="en-US" sz="1400" dirty="0"/>
          </a:p>
        </p:txBody>
      </p:sp>
      <p:sp>
        <p:nvSpPr>
          <p:cNvPr id="15" name="テキスト ボックス 14"/>
          <p:cNvSpPr txBox="1"/>
          <p:nvPr/>
        </p:nvSpPr>
        <p:spPr>
          <a:xfrm>
            <a:off x="5940152" y="2564904"/>
            <a:ext cx="1885453" cy="307777"/>
          </a:xfrm>
          <a:prstGeom prst="rect">
            <a:avLst/>
          </a:prstGeom>
          <a:noFill/>
        </p:spPr>
        <p:txBody>
          <a:bodyPr wrap="none" rtlCol="0">
            <a:spAutoFit/>
          </a:bodyPr>
          <a:lstStyle/>
          <a:p>
            <a:r>
              <a:rPr lang="en-US" altLang="ja-JP" sz="1400" dirty="0" smtClean="0"/>
              <a:t>2015.4</a:t>
            </a:r>
            <a:r>
              <a:rPr lang="ja-JP" altLang="en-US" sz="1400" dirty="0" smtClean="0"/>
              <a:t>（異常なし）</a:t>
            </a:r>
            <a:endParaRPr kumimoji="1" lang="ja-JP" altLang="en-US" sz="1400" dirty="0"/>
          </a:p>
        </p:txBody>
      </p:sp>
      <p:sp>
        <p:nvSpPr>
          <p:cNvPr id="16" name="テキスト ボックス 15"/>
          <p:cNvSpPr txBox="1"/>
          <p:nvPr/>
        </p:nvSpPr>
        <p:spPr>
          <a:xfrm>
            <a:off x="5940152" y="5013176"/>
            <a:ext cx="1885453" cy="307777"/>
          </a:xfrm>
          <a:prstGeom prst="rect">
            <a:avLst/>
          </a:prstGeom>
          <a:noFill/>
        </p:spPr>
        <p:txBody>
          <a:bodyPr wrap="none" rtlCol="0">
            <a:spAutoFit/>
          </a:bodyPr>
          <a:lstStyle/>
          <a:p>
            <a:r>
              <a:rPr lang="en-US" altLang="ja-JP" sz="1400" dirty="0" smtClean="0"/>
              <a:t>2015.4</a:t>
            </a:r>
            <a:r>
              <a:rPr lang="ja-JP" altLang="en-US" sz="1400" dirty="0" smtClean="0"/>
              <a:t>（異常なし）</a:t>
            </a:r>
            <a:endParaRPr kumimoji="1" lang="ja-JP" alt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
          <p:cNvGrpSpPr/>
          <p:nvPr/>
        </p:nvGrpSpPr>
        <p:grpSpPr>
          <a:xfrm>
            <a:off x="1187624" y="332656"/>
            <a:ext cx="6453246" cy="5552306"/>
            <a:chOff x="395536" y="188640"/>
            <a:chExt cx="6453246" cy="5552306"/>
          </a:xfrm>
        </p:grpSpPr>
        <p:pic>
          <p:nvPicPr>
            <p:cNvPr id="17410" name="Picture 2" descr="クリックすると新しいウィンドウで開きます"/>
            <p:cNvPicPr>
              <a:picLocks noChangeAspect="1" noChangeArrowheads="1"/>
            </p:cNvPicPr>
            <p:nvPr/>
          </p:nvPicPr>
          <p:blipFill>
            <a:blip r:embed="rId2" cstate="print"/>
            <a:srcRect/>
            <a:stretch>
              <a:fillRect/>
            </a:stretch>
          </p:blipFill>
          <p:spPr bwMode="auto">
            <a:xfrm>
              <a:off x="395536" y="188640"/>
              <a:ext cx="6453246" cy="5552306"/>
            </a:xfrm>
            <a:prstGeom prst="rect">
              <a:avLst/>
            </a:prstGeom>
            <a:noFill/>
          </p:spPr>
        </p:pic>
        <p:sp>
          <p:nvSpPr>
            <p:cNvPr id="3" name="円/楕円 2"/>
            <p:cNvSpPr/>
            <p:nvPr/>
          </p:nvSpPr>
          <p:spPr>
            <a:xfrm>
              <a:off x="5796136" y="3717032"/>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4139952" y="3933056"/>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403648" y="3861048"/>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868144" y="1844824"/>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1115616" y="5733256"/>
            <a:ext cx="6431569" cy="646331"/>
          </a:xfrm>
          <a:prstGeom prst="rect">
            <a:avLst/>
          </a:prstGeom>
          <a:noFill/>
        </p:spPr>
        <p:txBody>
          <a:bodyPr wrap="none" rtlCol="0">
            <a:spAutoFit/>
          </a:bodyPr>
          <a:lstStyle/>
          <a:p>
            <a:r>
              <a:rPr kumimoji="1" lang="ja-JP" altLang="en-US" dirty="0" smtClean="0"/>
              <a:t>現在サンドウエーブＧ工場は</a:t>
            </a:r>
            <a:r>
              <a:rPr kumimoji="1" lang="en-US" altLang="ja-JP" dirty="0" smtClean="0"/>
              <a:t>4</a:t>
            </a:r>
            <a:r>
              <a:rPr kumimoji="1" lang="ja-JP" altLang="en-US" dirty="0" smtClean="0"/>
              <a:t>個所ありますが</a:t>
            </a:r>
            <a:r>
              <a:rPr lang="ja-JP" altLang="en-US" dirty="0" smtClean="0"/>
              <a:t>千葉・愛知・山口は</a:t>
            </a:r>
            <a:endParaRPr lang="en-US" altLang="ja-JP" dirty="0" smtClean="0"/>
          </a:p>
          <a:p>
            <a:r>
              <a:rPr kumimoji="1" lang="ja-JP" altLang="en-US" dirty="0" smtClean="0"/>
              <a:t>海に近く船便で検討することも可能です。</a:t>
            </a:r>
            <a:endParaRPr kumimoji="1" lang="en-US" altLang="ja-JP" dirty="0" smtClean="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
          <p:cNvGrpSpPr/>
          <p:nvPr/>
        </p:nvGrpSpPr>
        <p:grpSpPr>
          <a:xfrm>
            <a:off x="467544" y="404664"/>
            <a:ext cx="4562475" cy="6010275"/>
            <a:chOff x="2843808" y="404664"/>
            <a:chExt cx="4562475" cy="6010275"/>
          </a:xfrm>
        </p:grpSpPr>
        <p:pic>
          <p:nvPicPr>
            <p:cNvPr id="1028" name="Picture 4" descr="クリックすると新しいウィンドウで開きます"/>
            <p:cNvPicPr>
              <a:picLocks noChangeAspect="1" noChangeArrowheads="1"/>
            </p:cNvPicPr>
            <p:nvPr/>
          </p:nvPicPr>
          <p:blipFill>
            <a:blip r:embed="rId2" cstate="print"/>
            <a:srcRect/>
            <a:stretch>
              <a:fillRect/>
            </a:stretch>
          </p:blipFill>
          <p:spPr bwMode="auto">
            <a:xfrm>
              <a:off x="2843808" y="404664"/>
              <a:ext cx="4562475" cy="6010275"/>
            </a:xfrm>
            <a:prstGeom prst="rect">
              <a:avLst/>
            </a:prstGeom>
            <a:noFill/>
          </p:spPr>
        </p:pic>
        <p:sp>
          <p:nvSpPr>
            <p:cNvPr id="6" name="円/楕円 5"/>
            <p:cNvSpPr/>
            <p:nvPr/>
          </p:nvSpPr>
          <p:spPr>
            <a:xfrm>
              <a:off x="7020272" y="2204864"/>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220072" y="1916832"/>
              <a:ext cx="216024" cy="216024"/>
            </a:xfrm>
            <a:prstGeom prst="ellipse">
              <a:avLst/>
            </a:prstGeom>
            <a:solidFill>
              <a:srgbClr val="FF5050">
                <a:alpha val="6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Box 45"/>
          <p:cNvSpPr txBox="1">
            <a:spLocks noChangeArrowheads="1"/>
          </p:cNvSpPr>
          <p:nvPr/>
        </p:nvSpPr>
        <p:spPr bwMode="auto">
          <a:xfrm>
            <a:off x="3347864" y="5589240"/>
            <a:ext cx="5472608" cy="646331"/>
          </a:xfrm>
          <a:prstGeom prst="rect">
            <a:avLst/>
          </a:prstGeom>
          <a:noFill/>
          <a:ln w="9525">
            <a:noFill/>
            <a:miter lim="800000"/>
            <a:headEnd/>
            <a:tailEnd/>
          </a:ln>
          <a:effectLst/>
        </p:spPr>
        <p:txBody>
          <a:bodyPr wrap="square">
            <a:spAutoFit/>
          </a:bodyPr>
          <a:lstStyle/>
          <a:p>
            <a:r>
              <a:rPr lang="ja-JP" altLang="en-US" dirty="0">
                <a:latin typeface="ＭＳ Ｐ明朝" pitchFamily="18" charset="-128"/>
                <a:ea typeface="ＭＳ Ｐ明朝" pitchFamily="18" charset="-128"/>
              </a:rPr>
              <a:t>ガラスリソーシング㈱：千葉県銚子市春日町</a:t>
            </a:r>
            <a:r>
              <a:rPr lang="en-US" altLang="ja-JP" dirty="0" smtClean="0">
                <a:latin typeface="ＭＳ Ｐ明朝" pitchFamily="18" charset="-128"/>
                <a:ea typeface="ＭＳ Ｐ明朝" pitchFamily="18" charset="-128"/>
              </a:rPr>
              <a:t>740-1</a:t>
            </a:r>
          </a:p>
          <a:p>
            <a:r>
              <a:rPr lang="ja-JP" altLang="en-US" dirty="0" smtClean="0">
                <a:latin typeface="ＭＳ Ｐ明朝" pitchFamily="18" charset="-128"/>
                <a:ea typeface="ＭＳ Ｐ明朝" pitchFamily="18" charset="-128"/>
              </a:rPr>
              <a:t>成田ストックヤード　　：千葉県成田市新泉</a:t>
            </a:r>
            <a:r>
              <a:rPr lang="en-US" altLang="ja-JP" dirty="0" smtClean="0">
                <a:latin typeface="ＭＳ Ｐ明朝" pitchFamily="18" charset="-128"/>
                <a:ea typeface="ＭＳ Ｐ明朝" pitchFamily="18" charset="-128"/>
              </a:rPr>
              <a:t>21</a:t>
            </a:r>
            <a:r>
              <a:rPr lang="ja-JP" altLang="en-US" dirty="0" smtClean="0">
                <a:latin typeface="ＭＳ Ｐ明朝" pitchFamily="18" charset="-128"/>
                <a:ea typeface="ＭＳ Ｐ明朝" pitchFamily="18" charset="-128"/>
              </a:rPr>
              <a:t>番地の１</a:t>
            </a:r>
            <a:endParaRPr lang="en-US" altLang="ja-JP" dirty="0">
              <a:latin typeface="ＭＳ Ｐ明朝" pitchFamily="18" charset="-128"/>
              <a:ea typeface="ＭＳ Ｐ明朝" pitchFamily="18" charset="-128"/>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3212976"/>
            <a:ext cx="4516342" cy="1800200"/>
          </a:xfrm>
          <a:prstGeom prst="rect">
            <a:avLst/>
          </a:prstGeom>
          <a:noFill/>
          <a:ln w="9525">
            <a:noFill/>
            <a:miter lim="800000"/>
            <a:headEnd/>
            <a:tailEnd/>
          </a:ln>
        </p:spPr>
      </p:pic>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クリックすると新しいウィンドウで開きます"/>
          <p:cNvPicPr>
            <a:picLocks noChangeAspect="1" noChangeArrowheads="1"/>
          </p:cNvPicPr>
          <p:nvPr/>
        </p:nvPicPr>
        <p:blipFill>
          <a:blip r:embed="rId2" cstate="print"/>
          <a:srcRect/>
          <a:stretch>
            <a:fillRect/>
          </a:stretch>
        </p:blipFill>
        <p:spPr bwMode="auto">
          <a:xfrm>
            <a:off x="251520" y="188640"/>
            <a:ext cx="4572000" cy="5715000"/>
          </a:xfrm>
          <a:prstGeom prst="rect">
            <a:avLst/>
          </a:prstGeom>
          <a:noFill/>
        </p:spPr>
      </p:pic>
      <p:sp>
        <p:nvSpPr>
          <p:cNvPr id="3" name="円/楕円 2"/>
          <p:cNvSpPr/>
          <p:nvPr/>
        </p:nvSpPr>
        <p:spPr>
          <a:xfrm>
            <a:off x="1331640" y="2852936"/>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45"/>
          <p:cNvSpPr txBox="1">
            <a:spLocks noChangeArrowheads="1"/>
          </p:cNvSpPr>
          <p:nvPr/>
        </p:nvSpPr>
        <p:spPr bwMode="auto">
          <a:xfrm>
            <a:off x="2267744" y="5949280"/>
            <a:ext cx="6265043" cy="369332"/>
          </a:xfrm>
          <a:prstGeom prst="rect">
            <a:avLst/>
          </a:prstGeom>
          <a:noFill/>
          <a:ln w="9525">
            <a:noFill/>
            <a:miter lim="800000"/>
            <a:headEnd/>
            <a:tailEnd/>
          </a:ln>
          <a:effectLst/>
        </p:spPr>
        <p:txBody>
          <a:bodyPr wrap="square">
            <a:spAutoFit/>
          </a:bodyPr>
          <a:lstStyle/>
          <a:p>
            <a:r>
              <a:rPr lang="ja-JP" altLang="en-US" dirty="0" smtClean="0">
                <a:latin typeface="ＭＳ Ｐ明朝" pitchFamily="18" charset="-128"/>
                <a:ea typeface="ＭＳ Ｐ明朝" pitchFamily="18" charset="-128"/>
              </a:rPr>
              <a:t>トーエイ㈱</a:t>
            </a:r>
            <a:r>
              <a:rPr lang="ja-JP" altLang="en-US" dirty="0">
                <a:latin typeface="ＭＳ Ｐ明朝" pitchFamily="18" charset="-128"/>
                <a:ea typeface="ＭＳ Ｐ明朝" pitchFamily="18" charset="-128"/>
              </a:rPr>
              <a:t>：愛知県知多郡東浦町大字藤江字ヤンチャ</a:t>
            </a:r>
            <a:r>
              <a:rPr lang="ja-JP" altLang="en-US" dirty="0" smtClean="0">
                <a:latin typeface="ＭＳ Ｐ明朝" pitchFamily="18" charset="-128"/>
                <a:ea typeface="ＭＳ Ｐ明朝" pitchFamily="18" charset="-128"/>
              </a:rPr>
              <a:t>２８－１</a:t>
            </a:r>
            <a:endParaRPr lang="en-US" altLang="ja-JP" dirty="0">
              <a:latin typeface="ＭＳ Ｐ明朝" pitchFamily="18" charset="-128"/>
              <a:ea typeface="ＭＳ Ｐ明朝" pitchFamily="18" charset="-128"/>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852936"/>
            <a:ext cx="4516342" cy="720080"/>
          </a:xfrm>
          <a:prstGeom prst="rect">
            <a:avLst/>
          </a:prstGeom>
          <a:noFill/>
          <a:ln w="9525">
            <a:noFill/>
            <a:miter lim="800000"/>
            <a:headEnd/>
            <a:tailEnd/>
          </a:ln>
        </p:spPr>
      </p:pic>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クリックすると新しいウィンドウで開きます"/>
          <p:cNvPicPr>
            <a:picLocks noChangeAspect="1" noChangeArrowheads="1"/>
          </p:cNvPicPr>
          <p:nvPr/>
        </p:nvPicPr>
        <p:blipFill>
          <a:blip r:embed="rId2" cstate="print"/>
          <a:srcRect/>
          <a:stretch>
            <a:fillRect/>
          </a:stretch>
        </p:blipFill>
        <p:spPr bwMode="auto">
          <a:xfrm>
            <a:off x="323528" y="332656"/>
            <a:ext cx="5650764" cy="4320480"/>
          </a:xfrm>
          <a:prstGeom prst="rect">
            <a:avLst/>
          </a:prstGeom>
          <a:noFill/>
        </p:spPr>
      </p:pic>
      <p:sp>
        <p:nvSpPr>
          <p:cNvPr id="3" name="円/楕円 2"/>
          <p:cNvSpPr/>
          <p:nvPr/>
        </p:nvSpPr>
        <p:spPr>
          <a:xfrm>
            <a:off x="827584" y="2564904"/>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45"/>
          <p:cNvSpPr txBox="1">
            <a:spLocks noChangeArrowheads="1"/>
          </p:cNvSpPr>
          <p:nvPr/>
        </p:nvSpPr>
        <p:spPr bwMode="auto">
          <a:xfrm>
            <a:off x="2555776" y="5517232"/>
            <a:ext cx="4536851" cy="369332"/>
          </a:xfrm>
          <a:prstGeom prst="rect">
            <a:avLst/>
          </a:prstGeom>
          <a:noFill/>
          <a:ln w="9525">
            <a:noFill/>
            <a:miter lim="800000"/>
            <a:headEnd/>
            <a:tailEnd/>
          </a:ln>
          <a:effectLst/>
        </p:spPr>
        <p:txBody>
          <a:bodyPr wrap="square">
            <a:spAutoFit/>
          </a:bodyPr>
          <a:lstStyle/>
          <a:p>
            <a:r>
              <a:rPr lang="ja-JP" altLang="en-US" dirty="0" smtClean="0">
                <a:latin typeface="ＭＳ Ｐ明朝" pitchFamily="18" charset="-128"/>
                <a:ea typeface="ＭＳ Ｐ明朝" pitchFamily="18" charset="-128"/>
              </a:rPr>
              <a:t>有</a:t>
            </a:r>
            <a:r>
              <a:rPr lang="ja-JP" altLang="en-US" dirty="0">
                <a:latin typeface="ＭＳ Ｐ明朝" pitchFamily="18" charset="-128"/>
                <a:ea typeface="ＭＳ Ｐ明朝" pitchFamily="18" charset="-128"/>
              </a:rPr>
              <a:t>）ヤマウチ：山口県下関市羽山</a:t>
            </a:r>
            <a:r>
              <a:rPr lang="en-US" altLang="ja-JP" dirty="0" smtClean="0">
                <a:latin typeface="ＭＳ Ｐ明朝" pitchFamily="18" charset="-128"/>
                <a:ea typeface="ＭＳ Ｐ明朝" pitchFamily="18" charset="-128"/>
              </a:rPr>
              <a:t>24-17</a:t>
            </a:r>
            <a:endParaRPr lang="en-US" altLang="ja-JP" dirty="0">
              <a:latin typeface="ＭＳ Ｐ明朝" pitchFamily="18" charset="-128"/>
              <a:ea typeface="ＭＳ Ｐ明朝" pitchFamily="18" charset="-128"/>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4797152"/>
            <a:ext cx="4516342" cy="720080"/>
          </a:xfrm>
          <a:prstGeom prst="rect">
            <a:avLst/>
          </a:prstGeom>
          <a:noFill/>
          <a:ln w="9525">
            <a:noFill/>
            <a:miter lim="800000"/>
            <a:headEnd/>
            <a:tailEnd/>
          </a:ln>
        </p:spPr>
      </p:pic>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クリックすると新しいウィンドウで開きます"/>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60648"/>
            <a:ext cx="3672408" cy="5270987"/>
          </a:xfrm>
          <a:prstGeom prst="rect">
            <a:avLst/>
          </a:prstGeom>
          <a:noFill/>
        </p:spPr>
      </p:pic>
      <p:pic>
        <p:nvPicPr>
          <p:cNvPr id="16388" name="Picture 4" descr="クリックすると新しいウィンドウで開きます"/>
          <p:cNvPicPr>
            <a:picLocks noChangeAspect="1" noChangeArrowheads="1"/>
          </p:cNvPicPr>
          <p:nvPr/>
        </p:nvPicPr>
        <p:blipFill>
          <a:blip r:embed="rId3" cstate="print"/>
          <a:srcRect/>
          <a:stretch>
            <a:fillRect/>
          </a:stretch>
        </p:blipFill>
        <p:spPr bwMode="auto">
          <a:xfrm>
            <a:off x="3779912" y="188640"/>
            <a:ext cx="3286125" cy="4905376"/>
          </a:xfrm>
          <a:prstGeom prst="rect">
            <a:avLst/>
          </a:prstGeom>
          <a:noFill/>
        </p:spPr>
      </p:pic>
      <p:sp>
        <p:nvSpPr>
          <p:cNvPr id="4" name="円/楕円 3"/>
          <p:cNvSpPr/>
          <p:nvPr/>
        </p:nvSpPr>
        <p:spPr>
          <a:xfrm>
            <a:off x="2699792" y="4725144"/>
            <a:ext cx="216024" cy="21602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45"/>
          <p:cNvSpPr txBox="1">
            <a:spLocks noChangeArrowheads="1"/>
          </p:cNvSpPr>
          <p:nvPr/>
        </p:nvSpPr>
        <p:spPr bwMode="auto">
          <a:xfrm>
            <a:off x="1979712" y="6165304"/>
            <a:ext cx="6732587" cy="369332"/>
          </a:xfrm>
          <a:prstGeom prst="rect">
            <a:avLst/>
          </a:prstGeom>
          <a:noFill/>
          <a:ln w="9525">
            <a:noFill/>
            <a:miter lim="800000"/>
            <a:headEnd/>
            <a:tailEnd/>
          </a:ln>
          <a:effectLst/>
        </p:spPr>
        <p:txBody>
          <a:bodyPr>
            <a:spAutoFit/>
          </a:bodyPr>
          <a:lstStyle/>
          <a:p>
            <a:r>
              <a:rPr lang="ja-JP" altLang="en-US" dirty="0" smtClean="0">
                <a:latin typeface="ＭＳ Ｐ明朝" pitchFamily="18" charset="-128"/>
                <a:ea typeface="ＭＳ Ｐ明朝" pitchFamily="18" charset="-128"/>
              </a:rPr>
              <a:t>マテリアルリソーシング</a:t>
            </a:r>
            <a:r>
              <a:rPr lang="ja-JP" altLang="en-US" dirty="0">
                <a:latin typeface="ＭＳ Ｐ明朝" pitchFamily="18" charset="-128"/>
                <a:ea typeface="ＭＳ Ｐ明朝" pitchFamily="18" charset="-128"/>
              </a:rPr>
              <a:t>東北㈱：秋田県湯沢市岩崎字壇ノ上３－４</a:t>
            </a: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6" y="5733256"/>
            <a:ext cx="4516342" cy="288032"/>
          </a:xfrm>
          <a:prstGeom prst="rect">
            <a:avLst/>
          </a:prstGeom>
          <a:noFill/>
          <a:ln w="9525">
            <a:noFill/>
            <a:miter lim="800000"/>
            <a:headEnd/>
            <a:tailEnd/>
          </a:ln>
        </p:spPr>
      </p:pic>
      <p:sp>
        <p:nvSpPr>
          <p:cNvPr id="7" name="円/楕円 6"/>
          <p:cNvSpPr/>
          <p:nvPr/>
        </p:nvSpPr>
        <p:spPr>
          <a:xfrm flipV="1">
            <a:off x="5076056" y="2420888"/>
            <a:ext cx="1008112"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7"/>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pic>
        <p:nvPicPr>
          <p:cNvPr id="1026" name="Picture 2" descr="\\192.168.1.250\share\'fa0004' の 本社_技術部 (V)\043サンドウェーブ\防草効果\きんでん\試験施工\経過観察\8月\写真\新しいフォルダ\サイズ変更DSCN04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404664"/>
            <a:ext cx="4464496" cy="3347660"/>
          </a:xfrm>
          <a:prstGeom prst="rect">
            <a:avLst/>
          </a:prstGeom>
          <a:noFill/>
        </p:spPr>
      </p:pic>
      <p:pic>
        <p:nvPicPr>
          <p:cNvPr id="1027" name="Picture 3" descr="\\192.168.1.250\share\'fa0004' の 本社_技術部 (V)\043サンドウェーブ\防草効果\雑草状況\白井京葉ガス\サイズ変更KIMG00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3" y="1628800"/>
            <a:ext cx="4416491" cy="33123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a0004\本社_技術部\043サンドウェーブ\防草効果\防草シート\サイズ変更IMG_32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548680"/>
            <a:ext cx="3600400" cy="2700916"/>
          </a:xfrm>
          <a:prstGeom prst="rect">
            <a:avLst/>
          </a:prstGeom>
          <a:noFill/>
        </p:spPr>
      </p:pic>
      <p:pic>
        <p:nvPicPr>
          <p:cNvPr id="2052" name="Picture 4" descr="\\Fa0004\本社_技術部\043サンドウェーブ\防草効果\防草シート\サイズ変更IMG_31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645023"/>
            <a:ext cx="3600400" cy="2700917"/>
          </a:xfrm>
          <a:prstGeom prst="rect">
            <a:avLst/>
          </a:prstGeom>
          <a:noFill/>
        </p:spPr>
      </p:pic>
      <p:sp>
        <p:nvSpPr>
          <p:cNvPr id="6" name="テキスト ボックス 5"/>
          <p:cNvSpPr txBox="1"/>
          <p:nvPr/>
        </p:nvSpPr>
        <p:spPr>
          <a:xfrm>
            <a:off x="0" y="0"/>
            <a:ext cx="9144000" cy="461665"/>
          </a:xfrm>
          <a:prstGeom prst="rect">
            <a:avLst/>
          </a:prstGeom>
          <a:solidFill>
            <a:srgbClr val="92D050"/>
          </a:solidFill>
        </p:spPr>
        <p:txBody>
          <a:bodyPr wrap="square" rtlCol="0">
            <a:spAutoFit/>
          </a:bodyPr>
          <a:lstStyle/>
          <a:p>
            <a:r>
              <a:rPr lang="ja-JP" altLang="en-US" sz="2400" dirty="0" smtClean="0">
                <a:solidFill>
                  <a:schemeClr val="bg1"/>
                </a:solidFill>
              </a:rPr>
              <a:t>防草シート</a:t>
            </a:r>
            <a:endParaRPr kumimoji="1" lang="ja-JP" altLang="en-US" sz="2400" dirty="0">
              <a:solidFill>
                <a:schemeClr val="bg1"/>
              </a:solidFill>
            </a:endParaRPr>
          </a:p>
        </p:txBody>
      </p:sp>
      <p:sp>
        <p:nvSpPr>
          <p:cNvPr id="7" name="テキスト ボックス 6"/>
          <p:cNvSpPr txBox="1"/>
          <p:nvPr/>
        </p:nvSpPr>
        <p:spPr>
          <a:xfrm>
            <a:off x="1043608" y="3212976"/>
            <a:ext cx="2262158" cy="369332"/>
          </a:xfrm>
          <a:prstGeom prst="rect">
            <a:avLst/>
          </a:prstGeom>
          <a:noFill/>
        </p:spPr>
        <p:txBody>
          <a:bodyPr wrap="none" rtlCol="0">
            <a:spAutoFit/>
          </a:bodyPr>
          <a:lstStyle/>
          <a:p>
            <a:r>
              <a:rPr kumimoji="1" lang="ja-JP" altLang="en-US" dirty="0" smtClean="0"/>
              <a:t>隙間から生える雑草</a:t>
            </a:r>
            <a:endParaRPr kumimoji="1" lang="ja-JP" altLang="en-US" dirty="0"/>
          </a:p>
        </p:txBody>
      </p:sp>
      <p:sp>
        <p:nvSpPr>
          <p:cNvPr id="8" name="テキスト ボックス 7"/>
          <p:cNvSpPr txBox="1"/>
          <p:nvPr/>
        </p:nvSpPr>
        <p:spPr>
          <a:xfrm>
            <a:off x="971600" y="6309320"/>
            <a:ext cx="2492990" cy="369332"/>
          </a:xfrm>
          <a:prstGeom prst="rect">
            <a:avLst/>
          </a:prstGeom>
          <a:noFill/>
        </p:spPr>
        <p:txBody>
          <a:bodyPr wrap="none" rtlCol="0">
            <a:spAutoFit/>
          </a:bodyPr>
          <a:lstStyle/>
          <a:p>
            <a:r>
              <a:rPr kumimoji="1" lang="ja-JP" altLang="en-US" dirty="0" smtClean="0"/>
              <a:t>隙間から成長する雑草</a:t>
            </a:r>
            <a:endParaRPr kumimoji="1" lang="ja-JP" altLang="en-US" dirty="0"/>
          </a:p>
        </p:txBody>
      </p:sp>
      <p:sp>
        <p:nvSpPr>
          <p:cNvPr id="13" name="テキスト ボックス 12"/>
          <p:cNvSpPr txBox="1"/>
          <p:nvPr/>
        </p:nvSpPr>
        <p:spPr>
          <a:xfrm>
            <a:off x="4644008" y="3212976"/>
            <a:ext cx="2262158" cy="369332"/>
          </a:xfrm>
          <a:prstGeom prst="rect">
            <a:avLst/>
          </a:prstGeom>
          <a:noFill/>
        </p:spPr>
        <p:txBody>
          <a:bodyPr wrap="none" rtlCol="0">
            <a:spAutoFit/>
          </a:bodyPr>
          <a:lstStyle/>
          <a:p>
            <a:r>
              <a:rPr lang="ja-JP" altLang="en-US" dirty="0" smtClean="0"/>
              <a:t>霜柱によるバタツキ</a:t>
            </a:r>
            <a:endParaRPr kumimoji="1" lang="ja-JP" altLang="en-US" dirty="0"/>
          </a:p>
        </p:txBody>
      </p:sp>
      <p:sp>
        <p:nvSpPr>
          <p:cNvPr id="15" name="テキスト ボックス 14"/>
          <p:cNvSpPr txBox="1"/>
          <p:nvPr/>
        </p:nvSpPr>
        <p:spPr>
          <a:xfrm>
            <a:off x="4716016" y="3933056"/>
            <a:ext cx="4092787" cy="1477328"/>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●課題</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・霜柱による浮き、バタツキ騒音、剥がれ</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・紫外線劣化</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・端部（ソーラ基礎）の雑草</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・外観の悪さ</a:t>
            </a:r>
            <a:endParaRPr kumimoji="1" lang="ja-JP" altLang="en-US" dirty="0">
              <a:latin typeface="ＭＳ Ｐゴシック" pitchFamily="50" charset="-128"/>
              <a:ea typeface="ＭＳ Ｐゴシック" pitchFamily="50" charset="-128"/>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z="2000" smtClean="0">
                <a:solidFill>
                  <a:schemeClr val="tx1"/>
                </a:solidFill>
              </a:rPr>
              <a:pPr/>
              <a:t>4</a:t>
            </a:fld>
            <a:endParaRPr kumimoji="1" lang="ja-JP" altLang="en-US" sz="2000" dirty="0">
              <a:solidFill>
                <a:schemeClr val="tx1"/>
              </a:solidFill>
            </a:endParaRPr>
          </a:p>
        </p:txBody>
      </p:sp>
      <p:pic>
        <p:nvPicPr>
          <p:cNvPr id="3075" name="Picture 3" descr="V:\043サンドウェーブ\防草効果\NTTファシリティーズ\経過観察\1月\サイズ変更IMG_55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548680"/>
            <a:ext cx="3240360" cy="2430270"/>
          </a:xfrm>
          <a:prstGeom prst="rect">
            <a:avLst/>
          </a:prstGeom>
          <a:noFill/>
        </p:spPr>
      </p:pic>
      <p:pic>
        <p:nvPicPr>
          <p:cNvPr id="3074" name="Picture 2" descr="V:\043サンドウェーブ\防草効果\NTTファシリティーズ\経過観察\1月\サイズ変更IMG_55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6256" y="1700808"/>
            <a:ext cx="2032000" cy="1524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クリックすると新しいウィンドウで開きます"/>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620688"/>
            <a:ext cx="3676198" cy="2586954"/>
          </a:xfrm>
          <a:prstGeom prst="rect">
            <a:avLst/>
          </a:prstGeom>
          <a:noFill/>
        </p:spPr>
      </p:pic>
      <p:pic>
        <p:nvPicPr>
          <p:cNvPr id="17418" name="Picture 10" descr="http://www.rise-all.jp/images/grass/img_mv.jpg"/>
          <p:cNvPicPr>
            <a:picLocks noChangeAspect="1" noChangeArrowheads="1"/>
          </p:cNvPicPr>
          <p:nvPr/>
        </p:nvPicPr>
        <p:blipFill>
          <a:blip r:embed="rId3" cstate="print"/>
          <a:srcRect/>
          <a:stretch>
            <a:fillRect/>
          </a:stretch>
        </p:blipFill>
        <p:spPr bwMode="auto">
          <a:xfrm>
            <a:off x="1187624" y="476672"/>
            <a:ext cx="3600400" cy="2692094"/>
          </a:xfrm>
          <a:prstGeom prst="rect">
            <a:avLst/>
          </a:prstGeom>
          <a:noFill/>
        </p:spPr>
      </p:pic>
      <p:sp>
        <p:nvSpPr>
          <p:cNvPr id="8" name="テキスト ボックス 7"/>
          <p:cNvSpPr txBox="1"/>
          <p:nvPr/>
        </p:nvSpPr>
        <p:spPr>
          <a:xfrm>
            <a:off x="1187624" y="3140968"/>
            <a:ext cx="2031325" cy="369332"/>
          </a:xfrm>
          <a:prstGeom prst="rect">
            <a:avLst/>
          </a:prstGeom>
          <a:noFill/>
        </p:spPr>
        <p:txBody>
          <a:bodyPr wrap="none" rtlCol="0">
            <a:spAutoFit/>
          </a:bodyPr>
          <a:lstStyle/>
          <a:p>
            <a:r>
              <a:rPr kumimoji="1" lang="ja-JP" altLang="en-US" dirty="0" smtClean="0"/>
              <a:t>低草種隙間の雑草</a:t>
            </a:r>
            <a:endParaRPr kumimoji="1" lang="ja-JP" altLang="en-US" dirty="0"/>
          </a:p>
        </p:txBody>
      </p:sp>
      <p:sp>
        <p:nvSpPr>
          <p:cNvPr id="13" name="テキスト ボックス 12"/>
          <p:cNvSpPr txBox="1"/>
          <p:nvPr/>
        </p:nvSpPr>
        <p:spPr>
          <a:xfrm>
            <a:off x="1259632" y="6309320"/>
            <a:ext cx="2492990" cy="369332"/>
          </a:xfrm>
          <a:prstGeom prst="rect">
            <a:avLst/>
          </a:prstGeom>
          <a:noFill/>
        </p:spPr>
        <p:txBody>
          <a:bodyPr wrap="none" rtlCol="0">
            <a:spAutoFit/>
          </a:bodyPr>
          <a:lstStyle/>
          <a:p>
            <a:r>
              <a:rPr lang="ja-JP" altLang="en-US" dirty="0" smtClean="0"/>
              <a:t>枯れた芝生隙間の雑草</a:t>
            </a:r>
            <a:endParaRPr kumimoji="1" lang="ja-JP" altLang="en-US" dirty="0"/>
          </a:p>
        </p:txBody>
      </p:sp>
      <p:sp>
        <p:nvSpPr>
          <p:cNvPr id="14" name="テキスト ボックス 13"/>
          <p:cNvSpPr txBox="1"/>
          <p:nvPr/>
        </p:nvSpPr>
        <p:spPr>
          <a:xfrm>
            <a:off x="5292080" y="3212976"/>
            <a:ext cx="1800493" cy="369332"/>
          </a:xfrm>
          <a:prstGeom prst="rect">
            <a:avLst/>
          </a:prstGeom>
          <a:noFill/>
        </p:spPr>
        <p:txBody>
          <a:bodyPr wrap="none" rtlCol="0">
            <a:spAutoFit/>
          </a:bodyPr>
          <a:lstStyle/>
          <a:p>
            <a:r>
              <a:rPr kumimoji="1" lang="ja-JP" altLang="en-US" dirty="0" smtClean="0"/>
              <a:t>種子吹付け状況</a:t>
            </a:r>
            <a:endParaRPr kumimoji="1" lang="ja-JP" altLang="en-US" dirty="0"/>
          </a:p>
        </p:txBody>
      </p:sp>
      <p:pic>
        <p:nvPicPr>
          <p:cNvPr id="17420" name="Picture 12" descr="クリックすると新しいウィンドウで開きます"/>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3573016"/>
            <a:ext cx="3600400" cy="2701556"/>
          </a:xfrm>
          <a:prstGeom prst="rect">
            <a:avLst/>
          </a:prstGeom>
          <a:noFill/>
        </p:spPr>
      </p:pic>
      <p:sp>
        <p:nvSpPr>
          <p:cNvPr id="16" name="テキスト ボックス 15"/>
          <p:cNvSpPr txBox="1"/>
          <p:nvPr/>
        </p:nvSpPr>
        <p:spPr>
          <a:xfrm>
            <a:off x="0" y="0"/>
            <a:ext cx="9144000" cy="461665"/>
          </a:xfrm>
          <a:prstGeom prst="rect">
            <a:avLst/>
          </a:prstGeom>
          <a:solidFill>
            <a:srgbClr val="92D050"/>
          </a:solidFill>
        </p:spPr>
        <p:txBody>
          <a:bodyPr wrap="square" rtlCol="0">
            <a:spAutoFit/>
          </a:bodyPr>
          <a:lstStyle/>
          <a:p>
            <a:r>
              <a:rPr lang="ja-JP" altLang="en-US" sz="2400" dirty="0" smtClean="0">
                <a:solidFill>
                  <a:schemeClr val="bg1"/>
                </a:solidFill>
              </a:rPr>
              <a:t>低草種</a:t>
            </a:r>
            <a:endParaRPr kumimoji="1" lang="ja-JP" altLang="en-US" sz="2400" dirty="0">
              <a:solidFill>
                <a:schemeClr val="bg1"/>
              </a:solidFill>
            </a:endParaRPr>
          </a:p>
        </p:txBody>
      </p:sp>
      <p:sp>
        <p:nvSpPr>
          <p:cNvPr id="17" name="テキスト ボックス 16"/>
          <p:cNvSpPr txBox="1"/>
          <p:nvPr/>
        </p:nvSpPr>
        <p:spPr>
          <a:xfrm>
            <a:off x="4860032" y="3933056"/>
            <a:ext cx="4003019" cy="1477328"/>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●課題</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・発芽までに雑草が先に発芽する</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・枯れる（散水や再植栽のメンテナンス）</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a:t>
            </a:r>
            <a:r>
              <a:rPr kumimoji="1" lang="ja-JP" altLang="en-US" dirty="0" smtClean="0">
                <a:latin typeface="ＭＳ Ｐゴシック" pitchFamily="50" charset="-128"/>
                <a:ea typeface="ＭＳ Ｐゴシック" pitchFamily="50" charset="-128"/>
              </a:rPr>
              <a:t>害虫等</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・確実性がなく草刈を実施</a:t>
            </a:r>
            <a:endParaRPr kumimoji="1" lang="en-US" altLang="ja-JP" dirty="0" smtClean="0">
              <a:latin typeface="ＭＳ Ｐゴシック" pitchFamily="50" charset="-128"/>
              <a:ea typeface="ＭＳ Ｐゴシック" pitchFamily="50" charset="-128"/>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z="2000" smtClean="0">
                <a:solidFill>
                  <a:schemeClr val="tx1"/>
                </a:solidFill>
              </a:rPr>
              <a:pPr/>
              <a:t>5</a:t>
            </a:fld>
            <a:endParaRPr kumimoji="1" lang="ja-JP" altLang="en-US" sz="2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クリックすると新しいウィンドウで開きます"/>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620688"/>
            <a:ext cx="3696411" cy="2772308"/>
          </a:xfrm>
          <a:prstGeom prst="rect">
            <a:avLst/>
          </a:prstGeom>
          <a:noFill/>
        </p:spPr>
      </p:pic>
      <p:pic>
        <p:nvPicPr>
          <p:cNvPr id="3081" name="Picture 9" descr="クリックすると新しいウィンドウで開きます"/>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620688"/>
            <a:ext cx="3744416" cy="2812879"/>
          </a:xfrm>
          <a:prstGeom prst="rect">
            <a:avLst/>
          </a:prstGeom>
          <a:noFill/>
        </p:spPr>
      </p:pic>
      <p:sp>
        <p:nvSpPr>
          <p:cNvPr id="7" name="テキスト ボックス 6"/>
          <p:cNvSpPr txBox="1"/>
          <p:nvPr/>
        </p:nvSpPr>
        <p:spPr>
          <a:xfrm>
            <a:off x="611560" y="3356992"/>
            <a:ext cx="1338828" cy="369332"/>
          </a:xfrm>
          <a:prstGeom prst="rect">
            <a:avLst/>
          </a:prstGeom>
          <a:noFill/>
        </p:spPr>
        <p:txBody>
          <a:bodyPr wrap="none" rtlCol="0">
            <a:spAutoFit/>
          </a:bodyPr>
          <a:lstStyle/>
          <a:p>
            <a:r>
              <a:rPr kumimoji="1" lang="ja-JP" altLang="en-US" dirty="0" smtClean="0"/>
              <a:t>枯れた雑草</a:t>
            </a:r>
            <a:endParaRPr kumimoji="1" lang="ja-JP" altLang="en-US" dirty="0"/>
          </a:p>
        </p:txBody>
      </p:sp>
      <p:sp>
        <p:nvSpPr>
          <p:cNvPr id="8" name="テキスト ボックス 7"/>
          <p:cNvSpPr txBox="1"/>
          <p:nvPr/>
        </p:nvSpPr>
        <p:spPr>
          <a:xfrm>
            <a:off x="467544" y="6309320"/>
            <a:ext cx="1569660" cy="369332"/>
          </a:xfrm>
          <a:prstGeom prst="rect">
            <a:avLst/>
          </a:prstGeom>
          <a:noFill/>
        </p:spPr>
        <p:txBody>
          <a:bodyPr wrap="none" rtlCol="0">
            <a:spAutoFit/>
          </a:bodyPr>
          <a:lstStyle/>
          <a:p>
            <a:r>
              <a:rPr lang="ja-JP" altLang="en-US" dirty="0" smtClean="0"/>
              <a:t>汚れたパネル</a:t>
            </a:r>
            <a:endParaRPr kumimoji="1" lang="ja-JP" altLang="en-US" dirty="0"/>
          </a:p>
        </p:txBody>
      </p:sp>
      <p:sp>
        <p:nvSpPr>
          <p:cNvPr id="9" name="テキスト ボックス 8"/>
          <p:cNvSpPr txBox="1"/>
          <p:nvPr/>
        </p:nvSpPr>
        <p:spPr>
          <a:xfrm>
            <a:off x="4716016" y="3429000"/>
            <a:ext cx="1338828" cy="369332"/>
          </a:xfrm>
          <a:prstGeom prst="rect">
            <a:avLst/>
          </a:prstGeom>
          <a:noFill/>
        </p:spPr>
        <p:txBody>
          <a:bodyPr wrap="none" rtlCol="0">
            <a:spAutoFit/>
          </a:bodyPr>
          <a:lstStyle/>
          <a:p>
            <a:r>
              <a:rPr lang="ja-JP" altLang="en-US" dirty="0" smtClean="0"/>
              <a:t>除草剤散布</a:t>
            </a:r>
            <a:endParaRPr kumimoji="1" lang="ja-JP" altLang="en-US" dirty="0"/>
          </a:p>
        </p:txBody>
      </p:sp>
      <p:pic>
        <p:nvPicPr>
          <p:cNvPr id="3082" name="Picture 10" descr="\\Fa0004\本社_技術部\043サンドウェーブ\防草効果\きんでん\試験施工\写真\サイズ変更IMG_31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3717032"/>
            <a:ext cx="3551584" cy="2664296"/>
          </a:xfrm>
          <a:prstGeom prst="rect">
            <a:avLst/>
          </a:prstGeom>
          <a:noFill/>
        </p:spPr>
      </p:pic>
      <p:sp>
        <p:nvSpPr>
          <p:cNvPr id="11" name="テキスト ボックス 10"/>
          <p:cNvSpPr txBox="1"/>
          <p:nvPr/>
        </p:nvSpPr>
        <p:spPr>
          <a:xfrm>
            <a:off x="0" y="0"/>
            <a:ext cx="9144000" cy="461665"/>
          </a:xfrm>
          <a:prstGeom prst="rect">
            <a:avLst/>
          </a:prstGeom>
          <a:solidFill>
            <a:srgbClr val="92D050"/>
          </a:solidFill>
        </p:spPr>
        <p:txBody>
          <a:bodyPr wrap="square" rtlCol="0">
            <a:spAutoFit/>
          </a:bodyPr>
          <a:lstStyle/>
          <a:p>
            <a:r>
              <a:rPr lang="ja-JP" altLang="en-US" sz="2400" dirty="0" smtClean="0">
                <a:solidFill>
                  <a:schemeClr val="bg1"/>
                </a:solidFill>
              </a:rPr>
              <a:t>除草剤散布</a:t>
            </a:r>
            <a:endParaRPr kumimoji="1" lang="ja-JP" altLang="en-US" sz="2400" dirty="0">
              <a:solidFill>
                <a:schemeClr val="bg1"/>
              </a:solidFill>
            </a:endParaRPr>
          </a:p>
        </p:txBody>
      </p:sp>
      <p:sp>
        <p:nvSpPr>
          <p:cNvPr id="12" name="テキスト ボックス 11"/>
          <p:cNvSpPr txBox="1"/>
          <p:nvPr/>
        </p:nvSpPr>
        <p:spPr>
          <a:xfrm>
            <a:off x="4499992" y="3933056"/>
            <a:ext cx="4203395" cy="1477328"/>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●課題</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年１回以上の散布（</a:t>
            </a:r>
            <a:r>
              <a:rPr lang="en-US" altLang="ja-JP" dirty="0" smtClean="0">
                <a:latin typeface="ＭＳ Ｐゴシック" pitchFamily="50" charset="-128"/>
                <a:ea typeface="ＭＳ Ｐゴシック" pitchFamily="50" charset="-128"/>
              </a:rPr>
              <a:t>50</a:t>
            </a:r>
            <a:r>
              <a:rPr lang="ja-JP" altLang="en-US" dirty="0" smtClean="0">
                <a:latin typeface="ＭＳ Ｐゴシック" pitchFamily="50" charset="-128"/>
                <a:ea typeface="ＭＳ Ｐゴシック" pitchFamily="50" charset="-128"/>
              </a:rPr>
              <a:t>日～</a:t>
            </a:r>
            <a:r>
              <a:rPr lang="en-US" altLang="ja-JP" dirty="0" smtClean="0">
                <a:latin typeface="ＭＳ Ｐゴシック" pitchFamily="50" charset="-128"/>
                <a:ea typeface="ＭＳ Ｐゴシック" pitchFamily="50" charset="-128"/>
              </a:rPr>
              <a:t>70</a:t>
            </a:r>
            <a:r>
              <a:rPr lang="ja-JP" altLang="en-US" dirty="0" smtClean="0">
                <a:latin typeface="ＭＳ Ｐゴシック" pitchFamily="50" charset="-128"/>
                <a:ea typeface="ＭＳ Ｐゴシック" pitchFamily="50" charset="-128"/>
              </a:rPr>
              <a:t>日の効果）</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a:t>
            </a:r>
            <a:r>
              <a:rPr kumimoji="1" lang="ja-JP" altLang="en-US" dirty="0" smtClean="0">
                <a:latin typeface="ＭＳ Ｐゴシック" pitchFamily="50" charset="-128"/>
                <a:ea typeface="ＭＳ Ｐゴシック" pitchFamily="50" charset="-128"/>
              </a:rPr>
              <a:t>枯れ草の処理　→　草刈・処分</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・枯れ草放置の場合　→　</a:t>
            </a:r>
            <a:r>
              <a:rPr kumimoji="1" lang="ja-JP" altLang="en-US" dirty="0" smtClean="0">
                <a:latin typeface="ＭＳ Ｐゴシック" pitchFamily="50" charset="-128"/>
                <a:ea typeface="ＭＳ Ｐゴシック" pitchFamily="50" charset="-128"/>
              </a:rPr>
              <a:t>防火対策</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・確実性がなく草刈を実施する必要性有り</a:t>
            </a:r>
            <a:endParaRPr kumimoji="1" lang="en-US" altLang="ja-JP" dirty="0" smtClean="0">
              <a:latin typeface="ＭＳ Ｐゴシック" pitchFamily="50" charset="-128"/>
              <a:ea typeface="ＭＳ Ｐゴシック" pitchFamily="50" charset="-128"/>
            </a:endParaRPr>
          </a:p>
        </p:txBody>
      </p:sp>
      <p:sp>
        <p:nvSpPr>
          <p:cNvPr id="10" name="スライド番号プレースホルダ 9"/>
          <p:cNvSpPr>
            <a:spLocks noGrp="1"/>
          </p:cNvSpPr>
          <p:nvPr>
            <p:ph type="sldNum" sz="quarter" idx="12"/>
          </p:nvPr>
        </p:nvSpPr>
        <p:spPr/>
        <p:txBody>
          <a:bodyPr/>
          <a:lstStyle/>
          <a:p>
            <a:fld id="{D2D8002D-B5B0-4BAC-B1F6-782DDCCE6D9C}" type="slidenum">
              <a:rPr kumimoji="1" lang="ja-JP" altLang="en-US" sz="2000" smtClean="0">
                <a:solidFill>
                  <a:schemeClr val="tx1"/>
                </a:solidFill>
              </a:rPr>
              <a:pPr/>
              <a:t>6</a:t>
            </a:fld>
            <a:endParaRPr kumimoji="1" lang="ja-JP" altLang="en-US" sz="2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クリックすると新しいウィンドウで開きます"/>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332656"/>
            <a:ext cx="3672408" cy="2754306"/>
          </a:xfrm>
          <a:prstGeom prst="rect">
            <a:avLst/>
          </a:prstGeom>
          <a:noFill/>
        </p:spPr>
      </p:pic>
      <p:pic>
        <p:nvPicPr>
          <p:cNvPr id="19462" name="Picture 6" descr="クリックすると新しいウィンドウで開きます"/>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32656"/>
            <a:ext cx="2592288" cy="1944217"/>
          </a:xfrm>
          <a:prstGeom prst="rect">
            <a:avLst/>
          </a:prstGeom>
          <a:noFill/>
        </p:spPr>
      </p:pic>
      <p:pic>
        <p:nvPicPr>
          <p:cNvPr id="19464" name="Picture 8" descr="クリックすると新しいウィンドウで開きます"/>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0408" y="1340768"/>
            <a:ext cx="2423592" cy="1817694"/>
          </a:xfrm>
          <a:prstGeom prst="rect">
            <a:avLst/>
          </a:prstGeom>
          <a:noFill/>
        </p:spPr>
      </p:pic>
      <p:pic>
        <p:nvPicPr>
          <p:cNvPr id="19465" name="Picture 9" descr="\\Fa0004\本社_技術部\043サンドウェーブ\防草効果\NTTファシリティーズ\施工前写真\サイズ変更IMG_281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3429000"/>
            <a:ext cx="3703202" cy="2879233"/>
          </a:xfrm>
          <a:prstGeom prst="rect">
            <a:avLst/>
          </a:prstGeom>
          <a:noFill/>
        </p:spPr>
      </p:pic>
      <p:sp>
        <p:nvSpPr>
          <p:cNvPr id="7" name="テキスト ボックス 6"/>
          <p:cNvSpPr txBox="1"/>
          <p:nvPr/>
        </p:nvSpPr>
        <p:spPr>
          <a:xfrm>
            <a:off x="0" y="0"/>
            <a:ext cx="9144000" cy="461665"/>
          </a:xfrm>
          <a:prstGeom prst="rect">
            <a:avLst/>
          </a:prstGeom>
          <a:solidFill>
            <a:srgbClr val="92D050"/>
          </a:solidFill>
        </p:spPr>
        <p:txBody>
          <a:bodyPr wrap="square" rtlCol="0">
            <a:spAutoFit/>
          </a:bodyPr>
          <a:lstStyle/>
          <a:p>
            <a:r>
              <a:rPr lang="ja-JP" altLang="en-US" sz="2400" dirty="0" smtClean="0">
                <a:solidFill>
                  <a:schemeClr val="bg1"/>
                </a:solidFill>
              </a:rPr>
              <a:t>除草</a:t>
            </a:r>
            <a:endParaRPr kumimoji="1" lang="ja-JP" altLang="en-US" sz="2400" dirty="0">
              <a:solidFill>
                <a:schemeClr val="bg1"/>
              </a:solidFill>
            </a:endParaRPr>
          </a:p>
        </p:txBody>
      </p:sp>
      <p:sp>
        <p:nvSpPr>
          <p:cNvPr id="8" name="テキスト ボックス 7"/>
          <p:cNvSpPr txBox="1"/>
          <p:nvPr/>
        </p:nvSpPr>
        <p:spPr>
          <a:xfrm>
            <a:off x="683568" y="3068960"/>
            <a:ext cx="2031325" cy="369332"/>
          </a:xfrm>
          <a:prstGeom prst="rect">
            <a:avLst/>
          </a:prstGeom>
          <a:noFill/>
        </p:spPr>
        <p:txBody>
          <a:bodyPr wrap="none" rtlCol="0">
            <a:spAutoFit/>
          </a:bodyPr>
          <a:lstStyle/>
          <a:p>
            <a:r>
              <a:rPr lang="ja-JP" altLang="en-US" dirty="0" smtClean="0"/>
              <a:t>草刈機による除草</a:t>
            </a:r>
            <a:endParaRPr kumimoji="1" lang="ja-JP" altLang="en-US" dirty="0"/>
          </a:p>
        </p:txBody>
      </p:sp>
      <p:sp>
        <p:nvSpPr>
          <p:cNvPr id="9" name="テキスト ボックス 8"/>
          <p:cNvSpPr txBox="1"/>
          <p:nvPr/>
        </p:nvSpPr>
        <p:spPr>
          <a:xfrm>
            <a:off x="4860032" y="3140968"/>
            <a:ext cx="2262158" cy="369332"/>
          </a:xfrm>
          <a:prstGeom prst="rect">
            <a:avLst/>
          </a:prstGeom>
          <a:noFill/>
        </p:spPr>
        <p:txBody>
          <a:bodyPr wrap="none" rtlCol="0">
            <a:spAutoFit/>
          </a:bodyPr>
          <a:lstStyle/>
          <a:p>
            <a:r>
              <a:rPr lang="ja-JP" altLang="en-US" dirty="0" smtClean="0"/>
              <a:t>動物などによる除草</a:t>
            </a:r>
            <a:endParaRPr kumimoji="1" lang="ja-JP" altLang="en-US" dirty="0"/>
          </a:p>
        </p:txBody>
      </p:sp>
      <p:sp>
        <p:nvSpPr>
          <p:cNvPr id="10" name="テキスト ボックス 9"/>
          <p:cNvSpPr txBox="1"/>
          <p:nvPr/>
        </p:nvSpPr>
        <p:spPr>
          <a:xfrm>
            <a:off x="4716016" y="3717032"/>
            <a:ext cx="3608680" cy="2585323"/>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●課題</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年２回以上の除草</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・除</a:t>
            </a:r>
            <a:r>
              <a:rPr kumimoji="1" lang="ja-JP" altLang="en-US" dirty="0" smtClean="0">
                <a:latin typeface="ＭＳ Ｐゴシック" pitchFamily="50" charset="-128"/>
                <a:ea typeface="ＭＳ Ｐゴシック" pitchFamily="50" charset="-128"/>
              </a:rPr>
              <a:t>草後の処理　→　草刈・処分</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・枯れ草放置の場合　→　</a:t>
            </a:r>
            <a:r>
              <a:rPr kumimoji="1" lang="ja-JP" altLang="en-US" dirty="0" smtClean="0">
                <a:latin typeface="ＭＳ Ｐゴシック" pitchFamily="50" charset="-128"/>
                <a:ea typeface="ＭＳ Ｐゴシック" pitchFamily="50" charset="-128"/>
              </a:rPr>
              <a:t>防火対策</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・草刈機によるケーブル破損</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・草刈機による飛び石パネル損傷</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・草刈機による作業員ケガ</a:t>
            </a:r>
            <a:endParaRPr lang="en-US" altLang="ja-JP" dirty="0" smtClean="0">
              <a:latin typeface="ＭＳ Ｐゴシック" pitchFamily="50" charset="-128"/>
              <a:ea typeface="ＭＳ Ｐゴシック" pitchFamily="50" charset="-128"/>
            </a:endParaRPr>
          </a:p>
          <a:p>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・動物糞による害虫・衛生被害</a:t>
            </a:r>
            <a:endParaRPr kumimoji="1" lang="en-US" altLang="ja-JP" dirty="0" smtClean="0">
              <a:latin typeface="ＭＳ Ｐゴシック" pitchFamily="50" charset="-128"/>
              <a:ea typeface="ＭＳ Ｐゴシック" pitchFamily="50" charset="-128"/>
            </a:endParaRPr>
          </a:p>
        </p:txBody>
      </p:sp>
      <p:sp>
        <p:nvSpPr>
          <p:cNvPr id="11" name="テキスト ボックス 10"/>
          <p:cNvSpPr txBox="1"/>
          <p:nvPr/>
        </p:nvSpPr>
        <p:spPr>
          <a:xfrm>
            <a:off x="683568" y="6237312"/>
            <a:ext cx="2492990" cy="369332"/>
          </a:xfrm>
          <a:prstGeom prst="rect">
            <a:avLst/>
          </a:prstGeom>
          <a:noFill/>
        </p:spPr>
        <p:txBody>
          <a:bodyPr wrap="none" rtlCol="0">
            <a:spAutoFit/>
          </a:bodyPr>
          <a:lstStyle/>
          <a:p>
            <a:r>
              <a:rPr lang="ja-JP" altLang="en-US" dirty="0" smtClean="0"/>
              <a:t>パネル周りのケーブル</a:t>
            </a:r>
            <a:endParaRPr kumimoji="1" lang="ja-JP" altLang="en-US" dirty="0"/>
          </a:p>
        </p:txBody>
      </p:sp>
      <p:sp>
        <p:nvSpPr>
          <p:cNvPr id="12" name="スライド番号プレースホルダ 11"/>
          <p:cNvSpPr>
            <a:spLocks noGrp="1"/>
          </p:cNvSpPr>
          <p:nvPr>
            <p:ph type="sldNum" sz="quarter" idx="12"/>
          </p:nvPr>
        </p:nvSpPr>
        <p:spPr/>
        <p:txBody>
          <a:bodyPr/>
          <a:lstStyle/>
          <a:p>
            <a:fld id="{D2D8002D-B5B0-4BAC-B1F6-782DDCCE6D9C}" type="slidenum">
              <a:rPr kumimoji="1" lang="ja-JP" altLang="en-US" sz="2000" smtClean="0">
                <a:solidFill>
                  <a:schemeClr val="tx1"/>
                </a:solidFill>
              </a:rPr>
              <a:pPr/>
              <a:t>7</a:t>
            </a:fld>
            <a:endParaRPr kumimoji="1" lang="ja-JP" altLang="en-US" sz="20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395536" y="3861048"/>
            <a:ext cx="3960167" cy="2428875"/>
            <a:chOff x="395536" y="3645024"/>
            <a:chExt cx="3960167" cy="2428875"/>
          </a:xfrm>
        </p:grpSpPr>
        <p:pic>
          <p:nvPicPr>
            <p:cNvPr id="7" name="Picture 5" descr="DSCF167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645024"/>
              <a:ext cx="1944216" cy="2428875"/>
            </a:xfrm>
            <a:prstGeom prst="rect">
              <a:avLst/>
            </a:prstGeom>
            <a:noFill/>
            <a:ln w="9525">
              <a:noFill/>
              <a:miter lim="800000"/>
              <a:headEnd/>
              <a:tailEnd/>
            </a:ln>
          </p:spPr>
        </p:pic>
        <p:pic>
          <p:nvPicPr>
            <p:cNvPr id="8" name="Picture 6" descr="DSCF167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3645024"/>
              <a:ext cx="2015951" cy="2428875"/>
            </a:xfrm>
            <a:prstGeom prst="rect">
              <a:avLst/>
            </a:prstGeom>
            <a:noFill/>
            <a:ln w="9525">
              <a:noFill/>
              <a:miter lim="800000"/>
              <a:headEnd/>
              <a:tailEnd/>
            </a:ln>
          </p:spPr>
        </p:pic>
      </p:grpSp>
      <p:pic>
        <p:nvPicPr>
          <p:cNvPr id="9" name="図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548680"/>
            <a:ext cx="3672408" cy="2753577"/>
          </a:xfrm>
          <a:prstGeom prst="rect">
            <a:avLst/>
          </a:prstGeom>
          <a:noFill/>
          <a:ln w="9525">
            <a:noFill/>
            <a:miter lim="800000"/>
            <a:headEnd/>
            <a:tailEnd/>
          </a:ln>
        </p:spPr>
      </p:pic>
      <p:grpSp>
        <p:nvGrpSpPr>
          <p:cNvPr id="11" name="Group 8"/>
          <p:cNvGrpSpPr>
            <a:grpSpLocks/>
          </p:cNvGrpSpPr>
          <p:nvPr/>
        </p:nvGrpSpPr>
        <p:grpSpPr bwMode="auto">
          <a:xfrm>
            <a:off x="4644008" y="620688"/>
            <a:ext cx="3744416" cy="2592288"/>
            <a:chOff x="0" y="346"/>
            <a:chExt cx="2722" cy="2042"/>
          </a:xfrm>
        </p:grpSpPr>
        <p:pic>
          <p:nvPicPr>
            <p:cNvPr id="12" name="Picture 9" descr="IMG_205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46"/>
              <a:ext cx="2722" cy="2042"/>
            </a:xfrm>
            <a:prstGeom prst="rect">
              <a:avLst/>
            </a:prstGeom>
            <a:noFill/>
            <a:ln w="9525">
              <a:noFill/>
              <a:miter lim="800000"/>
              <a:headEnd/>
              <a:tailEnd/>
            </a:ln>
          </p:spPr>
        </p:pic>
        <p:sp>
          <p:nvSpPr>
            <p:cNvPr id="13" name="Text Box 10"/>
            <p:cNvSpPr txBox="1">
              <a:spLocks noChangeArrowheads="1"/>
            </p:cNvSpPr>
            <p:nvPr/>
          </p:nvSpPr>
          <p:spPr bwMode="auto">
            <a:xfrm>
              <a:off x="476" y="2159"/>
              <a:ext cx="1002" cy="178"/>
            </a:xfrm>
            <a:prstGeom prst="rect">
              <a:avLst/>
            </a:prstGeom>
            <a:solidFill>
              <a:schemeClr val="bg1"/>
            </a:solidFill>
            <a:ln w="9525">
              <a:noFill/>
              <a:miter lim="800000"/>
              <a:headEnd/>
              <a:tailEnd/>
            </a:ln>
          </p:spPr>
          <p:txBody>
            <a:bodyPr wrap="none">
              <a:spAutoFit/>
            </a:bodyPr>
            <a:lstStyle/>
            <a:p>
              <a:r>
                <a:rPr lang="ja-JP" altLang="en-US" sz="1000"/>
                <a:t>ガラス砂に生えた雑草</a:t>
              </a:r>
            </a:p>
          </p:txBody>
        </p:sp>
        <p:sp>
          <p:nvSpPr>
            <p:cNvPr id="14" name="Text Box 11"/>
            <p:cNvSpPr txBox="1">
              <a:spLocks noChangeArrowheads="1"/>
            </p:cNvSpPr>
            <p:nvPr/>
          </p:nvSpPr>
          <p:spPr bwMode="auto">
            <a:xfrm>
              <a:off x="1610" y="2159"/>
              <a:ext cx="851" cy="178"/>
            </a:xfrm>
            <a:prstGeom prst="rect">
              <a:avLst/>
            </a:prstGeom>
            <a:solidFill>
              <a:schemeClr val="bg1"/>
            </a:solidFill>
            <a:ln w="9525">
              <a:noFill/>
              <a:miter lim="800000"/>
              <a:headEnd/>
              <a:tailEnd/>
            </a:ln>
          </p:spPr>
          <p:txBody>
            <a:bodyPr wrap="none">
              <a:spAutoFit/>
            </a:bodyPr>
            <a:lstStyle/>
            <a:p>
              <a:r>
                <a:rPr lang="ja-JP" altLang="en-US" sz="1000"/>
                <a:t>客土に生えた雑草</a:t>
              </a:r>
            </a:p>
          </p:txBody>
        </p:sp>
      </p:grpSp>
      <p:sp>
        <p:nvSpPr>
          <p:cNvPr id="15" name="テキスト ボックス 14"/>
          <p:cNvSpPr txBox="1"/>
          <p:nvPr/>
        </p:nvSpPr>
        <p:spPr>
          <a:xfrm>
            <a:off x="0" y="0"/>
            <a:ext cx="9144000" cy="461665"/>
          </a:xfrm>
          <a:prstGeom prst="rect">
            <a:avLst/>
          </a:prstGeom>
          <a:solidFill>
            <a:srgbClr val="92D050"/>
          </a:solidFill>
        </p:spPr>
        <p:txBody>
          <a:bodyPr wrap="square" rtlCol="0">
            <a:spAutoFit/>
          </a:bodyPr>
          <a:lstStyle/>
          <a:p>
            <a:r>
              <a:rPr lang="ja-JP" altLang="en-US" sz="2400" dirty="0" smtClean="0">
                <a:solidFill>
                  <a:schemeClr val="bg1"/>
                </a:solidFill>
              </a:rPr>
              <a:t>サンドウエーブＧ（ＳＷＧ）</a:t>
            </a:r>
            <a:endParaRPr kumimoji="1" lang="ja-JP" altLang="en-US" sz="2400" dirty="0">
              <a:solidFill>
                <a:schemeClr val="bg1"/>
              </a:solidFill>
            </a:endParaRPr>
          </a:p>
        </p:txBody>
      </p:sp>
      <p:sp>
        <p:nvSpPr>
          <p:cNvPr id="16" name="テキスト ボックス 15"/>
          <p:cNvSpPr txBox="1"/>
          <p:nvPr/>
        </p:nvSpPr>
        <p:spPr>
          <a:xfrm>
            <a:off x="467544" y="3284984"/>
            <a:ext cx="1685077" cy="369332"/>
          </a:xfrm>
          <a:prstGeom prst="rect">
            <a:avLst/>
          </a:prstGeom>
          <a:noFill/>
        </p:spPr>
        <p:txBody>
          <a:bodyPr wrap="none" rtlCol="0">
            <a:spAutoFit/>
          </a:bodyPr>
          <a:lstStyle/>
          <a:p>
            <a:r>
              <a:rPr lang="en-US" altLang="ja-JP" dirty="0" smtClean="0"/>
              <a:t>SWG</a:t>
            </a:r>
            <a:r>
              <a:rPr lang="ja-JP" altLang="en-US" dirty="0" smtClean="0"/>
              <a:t>の防草効果</a:t>
            </a:r>
            <a:endParaRPr kumimoji="1" lang="ja-JP" altLang="en-US" dirty="0"/>
          </a:p>
        </p:txBody>
      </p:sp>
      <p:sp>
        <p:nvSpPr>
          <p:cNvPr id="18" name="テキスト ボックス 17"/>
          <p:cNvSpPr txBox="1"/>
          <p:nvPr/>
        </p:nvSpPr>
        <p:spPr>
          <a:xfrm>
            <a:off x="611560" y="6237312"/>
            <a:ext cx="3300904" cy="369332"/>
          </a:xfrm>
          <a:prstGeom prst="rect">
            <a:avLst/>
          </a:prstGeom>
          <a:noFill/>
        </p:spPr>
        <p:txBody>
          <a:bodyPr wrap="none" rtlCol="0">
            <a:spAutoFit/>
          </a:bodyPr>
          <a:lstStyle/>
          <a:p>
            <a:r>
              <a:rPr lang="ja-JP" altLang="en-US" dirty="0" smtClean="0"/>
              <a:t>強風時の山砂　　強風時の</a:t>
            </a:r>
            <a:r>
              <a:rPr lang="en-US" altLang="ja-JP" dirty="0" smtClean="0"/>
              <a:t>SWG</a:t>
            </a:r>
            <a:endParaRPr kumimoji="1" lang="ja-JP" altLang="en-US" dirty="0"/>
          </a:p>
        </p:txBody>
      </p:sp>
      <p:sp>
        <p:nvSpPr>
          <p:cNvPr id="19" name="テキスト ボックス 18"/>
          <p:cNvSpPr txBox="1"/>
          <p:nvPr/>
        </p:nvSpPr>
        <p:spPr>
          <a:xfrm>
            <a:off x="4716016" y="3284984"/>
            <a:ext cx="3647152" cy="369332"/>
          </a:xfrm>
          <a:prstGeom prst="rect">
            <a:avLst/>
          </a:prstGeom>
          <a:noFill/>
        </p:spPr>
        <p:txBody>
          <a:bodyPr wrap="none" rtlCol="0">
            <a:spAutoFit/>
          </a:bodyPr>
          <a:lstStyle/>
          <a:p>
            <a:r>
              <a:rPr lang="ja-JP" altLang="en-US" dirty="0" smtClean="0"/>
              <a:t>ガラスに栄養が無く生えても低草</a:t>
            </a:r>
            <a:endParaRPr kumimoji="1" lang="ja-JP" altLang="en-US" dirty="0"/>
          </a:p>
        </p:txBody>
      </p:sp>
      <p:sp>
        <p:nvSpPr>
          <p:cNvPr id="20" name="円/楕円 19"/>
          <p:cNvSpPr/>
          <p:nvPr/>
        </p:nvSpPr>
        <p:spPr>
          <a:xfrm>
            <a:off x="5364088" y="1772816"/>
            <a:ext cx="1080120"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716016" y="3861048"/>
            <a:ext cx="3890809" cy="923330"/>
          </a:xfrm>
          <a:prstGeom prst="rect">
            <a:avLst/>
          </a:prstGeom>
          <a:noFill/>
        </p:spPr>
        <p:txBody>
          <a:bodyPr wrap="none" rtlCol="0">
            <a:spAutoFit/>
          </a:bodyPr>
          <a:lstStyle/>
          <a:p>
            <a:r>
              <a:rPr kumimoji="1" lang="ja-JP" altLang="en-US" dirty="0" smtClean="0">
                <a:latin typeface="ＭＳ Ｐゴシック" pitchFamily="50" charset="-128"/>
                <a:ea typeface="ＭＳ Ｐゴシック" pitchFamily="50" charset="-128"/>
              </a:rPr>
              <a:t>●課題</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a:t>
            </a:r>
            <a:r>
              <a:rPr lang="ja-JP" altLang="en-US" dirty="0" smtClean="0">
                <a:latin typeface="ＭＳ Ｐゴシック" pitchFamily="50" charset="-128"/>
                <a:ea typeface="ＭＳ Ｐゴシック" pitchFamily="50" charset="-128"/>
              </a:rPr>
              <a:t>法面などでは流出対策が必要</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・敷き均し時に強風飛散対策（散水等）</a:t>
            </a:r>
            <a:endParaRPr kumimoji="1" lang="en-US" altLang="ja-JP" dirty="0" smtClean="0">
              <a:latin typeface="ＭＳ Ｐゴシック" pitchFamily="50" charset="-128"/>
              <a:ea typeface="ＭＳ Ｐゴシック" pitchFamily="50" charset="-128"/>
            </a:endParaRPr>
          </a:p>
        </p:txBody>
      </p:sp>
      <p:sp>
        <p:nvSpPr>
          <p:cNvPr id="22" name="スライド番号プレースホルダ 21"/>
          <p:cNvSpPr>
            <a:spLocks noGrp="1"/>
          </p:cNvSpPr>
          <p:nvPr>
            <p:ph type="sldNum" sz="quarter" idx="12"/>
          </p:nvPr>
        </p:nvSpPr>
        <p:spPr/>
        <p:txBody>
          <a:bodyPr/>
          <a:lstStyle/>
          <a:p>
            <a:fld id="{D2D8002D-B5B0-4BAC-B1F6-782DDCCE6D9C}" type="slidenum">
              <a:rPr kumimoji="1" lang="ja-JP" altLang="en-US" sz="2000" smtClean="0">
                <a:solidFill>
                  <a:schemeClr val="tx1"/>
                </a:solidFill>
              </a:rPr>
              <a:pPr/>
              <a:t>8</a:t>
            </a:fld>
            <a:endParaRPr kumimoji="1" lang="ja-JP" altLang="en-US"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z="2000" smtClean="0">
                <a:solidFill>
                  <a:schemeClr val="tx1"/>
                </a:solidFill>
              </a:rPr>
              <a:pPr/>
              <a:t>9</a:t>
            </a:fld>
            <a:endParaRPr kumimoji="1" lang="ja-JP" altLang="en-US" sz="2000" dirty="0">
              <a:solidFill>
                <a:schemeClr val="tx1"/>
              </a:solidFill>
            </a:endParaRPr>
          </a:p>
        </p:txBody>
      </p:sp>
      <p:graphicFrame>
        <p:nvGraphicFramePr>
          <p:cNvPr id="5" name="表 4"/>
          <p:cNvGraphicFramePr>
            <a:graphicFrameLocks noGrp="1"/>
          </p:cNvGraphicFramePr>
          <p:nvPr/>
        </p:nvGraphicFramePr>
        <p:xfrm>
          <a:off x="971600" y="0"/>
          <a:ext cx="7560840" cy="6552728"/>
        </p:xfrm>
        <a:graphic>
          <a:graphicData uri="http://schemas.openxmlformats.org/drawingml/2006/table">
            <a:tbl>
              <a:tblPr/>
              <a:tblGrid>
                <a:gridCol w="1260140"/>
                <a:gridCol w="1260140"/>
                <a:gridCol w="1260140"/>
                <a:gridCol w="1260140"/>
                <a:gridCol w="1260140"/>
                <a:gridCol w="1260140"/>
              </a:tblGrid>
              <a:tr h="115827">
                <a:tc gridSpan="3">
                  <a:txBody>
                    <a:bodyPr/>
                    <a:lstStyle/>
                    <a:p>
                      <a:pPr algn="l" fontAlgn="ctr"/>
                      <a:r>
                        <a:rPr lang="ja-JP" altLang="en-US" sz="700" b="0" i="0" u="none" strike="noStrike">
                          <a:solidFill>
                            <a:srgbClr val="000000"/>
                          </a:solidFill>
                          <a:latin typeface="ＭＳ Ｐゴシック"/>
                        </a:rPr>
                        <a:t>メガソーラー基地における防草対策比較表</a:t>
                      </a:r>
                    </a:p>
                  </a:txBody>
                  <a:tcPr marL="3337" marR="3337" marT="3337"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latin typeface="ＭＳ Ｐゴシック"/>
                      </a:endParaRPr>
                    </a:p>
                  </a:txBody>
                  <a:tcPr marL="3337" marR="3337" marT="333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latin typeface="ＭＳ Ｐゴシック"/>
                      </a:endParaRPr>
                    </a:p>
                  </a:txBody>
                  <a:tcPr marL="3337" marR="3337" marT="333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700" b="0" i="0" u="none" strike="noStrike">
                          <a:solidFill>
                            <a:srgbClr val="000000"/>
                          </a:solidFill>
                          <a:latin typeface="ＭＳ Ｐゴシック"/>
                        </a:rPr>
                        <a:t>2015.6</a:t>
                      </a:r>
                    </a:p>
                  </a:txBody>
                  <a:tcPr marL="3337" marR="3337" marT="3337" marB="0" anchor="ctr">
                    <a:lnL>
                      <a:noFill/>
                    </a:lnL>
                    <a:lnR>
                      <a:noFill/>
                    </a:lnR>
                    <a:lnT>
                      <a:noFill/>
                    </a:lnT>
                    <a:lnB w="12700" cap="flat" cmpd="sng" algn="ctr">
                      <a:solidFill>
                        <a:srgbClr val="000000"/>
                      </a:solidFill>
                      <a:prstDash val="solid"/>
                      <a:round/>
                      <a:headEnd type="none" w="med" len="med"/>
                      <a:tailEnd type="none" w="med" len="med"/>
                    </a:lnB>
                  </a:tcPr>
                </a:tc>
              </a:tr>
              <a:tr h="115827">
                <a:tc>
                  <a:txBody>
                    <a:bodyPr/>
                    <a:lstStyle/>
                    <a:p>
                      <a:pPr algn="l" fontAlgn="ctr"/>
                      <a:r>
                        <a:rPr lang="ja-JP" altLang="en-US" sz="700" b="0" i="0" u="none" strike="noStrike">
                          <a:solidFill>
                            <a:srgbClr val="000000"/>
                          </a:solidFill>
                          <a:latin typeface="ＭＳ Ｐゴシック"/>
                        </a:rPr>
                        <a:t>　</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fontAlgn="ctr"/>
                      <a:r>
                        <a:rPr lang="ja-JP" altLang="en-US" sz="700" b="0" i="0" u="none" strike="noStrike">
                          <a:solidFill>
                            <a:srgbClr val="000000"/>
                          </a:solidFill>
                          <a:latin typeface="ＭＳ Ｐゴシック"/>
                        </a:rPr>
                        <a:t>サンドウエーブ</a:t>
                      </a:r>
                      <a:r>
                        <a:rPr lang="en-US" altLang="ja-JP" sz="700" b="0" i="0" u="none" strike="noStrike">
                          <a:solidFill>
                            <a:srgbClr val="000000"/>
                          </a:solidFill>
                          <a:latin typeface="ＭＳ Ｐゴシック"/>
                        </a:rPr>
                        <a:t>G</a:t>
                      </a:r>
                    </a:p>
                  </a:txBody>
                  <a:tcPr marL="3337" marR="3337" marT="3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fontAlgn="ctr"/>
                      <a:r>
                        <a:rPr lang="ja-JP" altLang="en-US" sz="700" b="0" i="0" u="none" strike="noStrike">
                          <a:solidFill>
                            <a:srgbClr val="000000"/>
                          </a:solidFill>
                          <a:latin typeface="ＭＳ Ｐゴシック"/>
                        </a:rPr>
                        <a:t>防草シート</a:t>
                      </a:r>
                    </a:p>
                  </a:txBody>
                  <a:tcPr marL="3337" marR="3337" marT="3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fontAlgn="ctr"/>
                      <a:r>
                        <a:rPr lang="ja-JP" altLang="en-US" sz="700" b="0" i="0" u="none" strike="noStrike">
                          <a:solidFill>
                            <a:srgbClr val="000000"/>
                          </a:solidFill>
                          <a:latin typeface="ＭＳ Ｐゴシック"/>
                        </a:rPr>
                        <a:t>種子吹付</a:t>
                      </a:r>
                    </a:p>
                  </a:txBody>
                  <a:tcPr marL="3337" marR="3337" marT="3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fontAlgn="ctr"/>
                      <a:r>
                        <a:rPr lang="ja-JP" altLang="en-US" sz="700" b="0" i="0" u="none" strike="noStrike">
                          <a:solidFill>
                            <a:srgbClr val="000000"/>
                          </a:solidFill>
                          <a:latin typeface="ＭＳ Ｐゴシック"/>
                        </a:rPr>
                        <a:t>除草剤</a:t>
                      </a:r>
                    </a:p>
                  </a:txBody>
                  <a:tcPr marL="3337" marR="3337" marT="33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c>
                  <a:txBody>
                    <a:bodyPr/>
                    <a:lstStyle/>
                    <a:p>
                      <a:pPr algn="ctr" fontAlgn="ctr"/>
                      <a:r>
                        <a:rPr lang="ja-JP" altLang="en-US" sz="700" b="0" i="0" u="none" strike="noStrike">
                          <a:solidFill>
                            <a:srgbClr val="000000"/>
                          </a:solidFill>
                          <a:latin typeface="ＭＳ Ｐゴシック"/>
                        </a:rPr>
                        <a:t>草刈り</a:t>
                      </a:r>
                    </a:p>
                  </a:txBody>
                  <a:tcPr marL="3337" marR="3337" marT="33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F81BD"/>
                    </a:solidFill>
                  </a:tcPr>
                </a:tc>
              </a:tr>
              <a:tr h="679535">
                <a:tc>
                  <a:txBody>
                    <a:bodyPr/>
                    <a:lstStyle/>
                    <a:p>
                      <a:pPr algn="ctr" fontAlgn="ctr"/>
                      <a:r>
                        <a:rPr lang="ja-JP" altLang="en-US" sz="700" b="0" i="0" u="none" strike="noStrike">
                          <a:solidFill>
                            <a:srgbClr val="000000"/>
                          </a:solidFill>
                          <a:latin typeface="ＭＳ Ｐゴシック"/>
                        </a:rPr>
                        <a:t>概要</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粒径</a:t>
                      </a:r>
                      <a:r>
                        <a:rPr lang="en-US" altLang="ja-JP" sz="700" b="0" i="0" u="none" strike="noStrike">
                          <a:solidFill>
                            <a:srgbClr val="000000"/>
                          </a:solidFill>
                          <a:latin typeface="ＭＳ Ｐゴシック"/>
                        </a:rPr>
                        <a:t>0</a:t>
                      </a:r>
                      <a:r>
                        <a:rPr lang="ja-JP" altLang="en-US" sz="700" b="0" i="0" u="none" strike="noStrike">
                          <a:solidFill>
                            <a:srgbClr val="000000"/>
                          </a:solidFill>
                          <a:latin typeface="ＭＳ Ｐゴシック"/>
                        </a:rPr>
                        <a:t>～</a:t>
                      </a:r>
                      <a:r>
                        <a:rPr lang="en-US" altLang="ja-JP" sz="700" b="0" i="0" u="none" strike="noStrike">
                          <a:solidFill>
                            <a:srgbClr val="000000"/>
                          </a:solidFill>
                          <a:latin typeface="ＭＳ Ｐゴシック"/>
                        </a:rPr>
                        <a:t>5mm</a:t>
                      </a:r>
                      <a:r>
                        <a:rPr lang="ja-JP" altLang="en-US" sz="700" b="0" i="0" u="none" strike="noStrike">
                          <a:solidFill>
                            <a:srgbClr val="000000"/>
                          </a:solidFill>
                          <a:latin typeface="ＭＳ Ｐゴシック"/>
                        </a:rPr>
                        <a:t>のガラスビンのリサイクル砂を２０</a:t>
                      </a:r>
                      <a:r>
                        <a:rPr lang="en-US" altLang="ja-JP" sz="700" b="0" i="0" u="none" strike="noStrike">
                          <a:solidFill>
                            <a:srgbClr val="000000"/>
                          </a:solidFill>
                          <a:latin typeface="ＭＳ Ｐゴシック"/>
                        </a:rPr>
                        <a:t>cm</a:t>
                      </a:r>
                      <a:r>
                        <a:rPr lang="ja-JP" altLang="en-US" sz="700" b="0" i="0" u="none" strike="noStrike">
                          <a:solidFill>
                            <a:srgbClr val="000000"/>
                          </a:solidFill>
                          <a:latin typeface="ＭＳ Ｐゴシック"/>
                        </a:rPr>
                        <a:t>で敷き均ししたもので、栄養分が無く、骨材に吸水しないことで乾燥しやすいことから雑草を抑制する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シートをピンで固定したもので遮光効果により雑草を抑制する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芝やクローバー等の低草種を隙間なく植物で覆うことで他の雑草を抑制する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除草剤を散布することで雑草を枯らす</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生えてきた雑草を草刈機（肩掛式）等で刈っていく</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227">
                <a:tc rowSpan="2">
                  <a:txBody>
                    <a:bodyPr/>
                    <a:lstStyle/>
                    <a:p>
                      <a:pPr algn="ctr" fontAlgn="ctr"/>
                      <a:r>
                        <a:rPr lang="ja-JP" altLang="en-US" sz="700" b="0" i="0" u="none" strike="noStrike">
                          <a:solidFill>
                            <a:srgbClr val="000000"/>
                          </a:solidFill>
                          <a:latin typeface="ＭＳ Ｐゴシック"/>
                        </a:rPr>
                        <a:t>施工性</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ブルドーザーやタイヤローラー等を使用し敷き均し転圧を実施する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シートを隙間の無いように貼り付けピンで固定していく</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吹付機械などにより種子を散布する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散布機械により除草剤を散布する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草刈機により刈っていく</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454052">
                <a:tc rowSpan="2">
                  <a:txBody>
                    <a:bodyPr/>
                    <a:lstStyle/>
                    <a:p>
                      <a:pPr algn="ctr" fontAlgn="ctr"/>
                      <a:r>
                        <a:rPr lang="ja-JP" altLang="en-US" sz="700" b="0" i="0" u="none" strike="noStrike">
                          <a:solidFill>
                            <a:srgbClr val="000000"/>
                          </a:solidFill>
                          <a:latin typeface="ＭＳ Ｐゴシック"/>
                        </a:rPr>
                        <a:t>施工時期</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草の生える前でも後でも施工可能ですが、生えているものは草刈した方がより良い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草の生える前でも後でも良いが、生えている場合には必ず草刈を必要とする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草の生える前に施工し、生えた後では効果がない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草が生える度に実施する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草が生える度に実施する</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439718">
                <a:tc rowSpan="2">
                  <a:txBody>
                    <a:bodyPr/>
                    <a:lstStyle/>
                    <a:p>
                      <a:pPr algn="ctr" fontAlgn="ctr"/>
                      <a:r>
                        <a:rPr lang="ja-JP" altLang="en-US" sz="700" b="0" i="0" u="none" strike="noStrike">
                          <a:solidFill>
                            <a:srgbClr val="000000"/>
                          </a:solidFill>
                          <a:latin typeface="ＭＳ Ｐゴシック"/>
                        </a:rPr>
                        <a:t>効果</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若干生えることがあるが大きく成長しない。生えたものは抜きやすい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隙間やピンの孔などから生える。生えたものは大きく成長する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低草が生える前に種子が飛来した場合や隙間の地表から生えて大きく成長する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散布後数週間かかる。また生えてくる。持続効果</a:t>
                      </a:r>
                      <a:r>
                        <a:rPr lang="en-US" altLang="ja-JP" sz="700" b="0" i="0" u="none" strike="noStrike">
                          <a:solidFill>
                            <a:srgbClr val="000000"/>
                          </a:solidFill>
                          <a:latin typeface="ＭＳ Ｐゴシック"/>
                        </a:rPr>
                        <a:t>50</a:t>
                      </a:r>
                      <a:r>
                        <a:rPr lang="ja-JP" altLang="en-US" sz="700" b="0" i="0" u="none" strike="noStrike">
                          <a:solidFill>
                            <a:srgbClr val="000000"/>
                          </a:solidFill>
                          <a:latin typeface="ＭＳ Ｐゴシック"/>
                        </a:rPr>
                        <a:t>日～</a:t>
                      </a:r>
                      <a:r>
                        <a:rPr lang="en-US" altLang="ja-JP" sz="700" b="0" i="0" u="none" strike="noStrike">
                          <a:solidFill>
                            <a:srgbClr val="000000"/>
                          </a:solidFill>
                          <a:latin typeface="ＭＳ Ｐゴシック"/>
                        </a:rPr>
                        <a:t>70</a:t>
                      </a:r>
                      <a:r>
                        <a:rPr lang="ja-JP" altLang="en-US" sz="700" b="0" i="0" u="none" strike="noStrike">
                          <a:solidFill>
                            <a:srgbClr val="000000"/>
                          </a:solidFill>
                          <a:latin typeface="ＭＳ Ｐゴシック"/>
                        </a:rPr>
                        <a:t>日（ラウンドアップ）</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作業終了後直ちに綺麗になるが、また生えてくる</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2603">
                <a:tc rowSpan="2">
                  <a:txBody>
                    <a:bodyPr/>
                    <a:lstStyle/>
                    <a:p>
                      <a:pPr algn="ctr" fontAlgn="ctr"/>
                      <a:r>
                        <a:rPr lang="ja-JP" altLang="en-US" sz="700" b="0" i="0" u="none" strike="noStrike">
                          <a:solidFill>
                            <a:srgbClr val="000000"/>
                          </a:solidFill>
                          <a:latin typeface="ＭＳ Ｐゴシック"/>
                        </a:rPr>
                        <a:t>見栄え</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薄いグリーンで見栄えが良い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シートで覆われ違和感がある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植物で覆われていて自然な環境で良い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枯れた植物により違和感がある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雑草の根元付近が剪定された状態で悪くはない</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60195">
                <a:tc rowSpan="2">
                  <a:txBody>
                    <a:bodyPr/>
                    <a:lstStyle/>
                    <a:p>
                      <a:pPr algn="ctr" fontAlgn="ctr"/>
                      <a:r>
                        <a:rPr lang="ja-JP" altLang="en-US" sz="700" b="0" i="0" u="none" strike="noStrike">
                          <a:solidFill>
                            <a:srgbClr val="000000"/>
                          </a:solidFill>
                          <a:latin typeface="ＭＳ Ｐゴシック"/>
                        </a:rPr>
                        <a:t>メンテナンス</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土ぼこりなどが溜まった場合にはレーキなどで攪拌すれば良い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シートの劣化は張り替える必要がある。剥がれなどは再施工で対応する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枯れたりした場合には種子を再散布する。天候により散水する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生えてきた場合には再散布する。枯れたものの処分費も必要</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年に数回定期的に実施する。処分費用も必要</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679535">
                <a:tc>
                  <a:txBody>
                    <a:bodyPr/>
                    <a:lstStyle/>
                    <a:p>
                      <a:pPr algn="ctr" fontAlgn="ctr"/>
                      <a:r>
                        <a:rPr lang="ja-JP" altLang="en-US" sz="700" b="0" i="0" u="none" strike="noStrike">
                          <a:solidFill>
                            <a:srgbClr val="000000"/>
                          </a:solidFill>
                          <a:latin typeface="ＭＳ Ｐゴシック"/>
                        </a:rPr>
                        <a:t>デメリット</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材料製造箇所が限られていることから距離により運搬コストが増える。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冬季の霜により持ち上がりバタつきによる騒音や剥がれがある。紫外線劣化なども懸念される。可燃性</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天候により枯れたりすることもある。害虫なども発生することもあり、野鳥も寄ってきて糞害の可能性もある。砂ぼこりなども起こる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井戸や農耕地などの周辺環境により施工できない場合がある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飛び石や配線切断、作業員のケガなどの危険性もある</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616">
                <a:tc rowSpan="2">
                  <a:txBody>
                    <a:bodyPr/>
                    <a:lstStyle/>
                    <a:p>
                      <a:pPr algn="ctr" fontAlgn="ctr"/>
                      <a:r>
                        <a:rPr lang="ja-JP" altLang="en-US" sz="700" b="0" i="0" u="none" strike="noStrike">
                          <a:solidFill>
                            <a:srgbClr val="000000"/>
                          </a:solidFill>
                          <a:latin typeface="ＭＳ Ｐゴシック"/>
                        </a:rPr>
                        <a:t>（初期）コスト</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材料運賃込みで</a:t>
                      </a:r>
                      <a:r>
                        <a:rPr lang="en-US" altLang="ja-JP" sz="700" b="0" i="0" u="none" strike="noStrike">
                          <a:solidFill>
                            <a:srgbClr val="000000"/>
                          </a:solidFill>
                          <a:latin typeface="ＭＳ Ｐゴシック"/>
                        </a:rPr>
                        <a:t>\3000/m3</a:t>
                      </a:r>
                      <a:r>
                        <a:rPr lang="ja-JP" altLang="en-US" sz="700" b="0" i="0" u="none" strike="noStrike">
                          <a:solidFill>
                            <a:srgbClr val="000000"/>
                          </a:solidFill>
                          <a:latin typeface="ＭＳ Ｐゴシック"/>
                        </a:rPr>
                        <a:t>、昼間施工の直工費</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シート</a:t>
                      </a:r>
                      <a:r>
                        <a:rPr lang="en-US" altLang="ja-JP" sz="700" b="0" i="0" u="none" strike="noStrike">
                          <a:solidFill>
                            <a:srgbClr val="000000"/>
                          </a:solidFill>
                          <a:latin typeface="ＭＳ Ｐゴシック"/>
                        </a:rPr>
                        <a:t>\1,000/㎡</a:t>
                      </a:r>
                      <a:r>
                        <a:rPr lang="ja-JP" altLang="en-US" sz="700" b="0" i="0" u="none" strike="noStrike">
                          <a:solidFill>
                            <a:srgbClr val="000000"/>
                          </a:solidFill>
                          <a:latin typeface="ＭＳ Ｐゴシック"/>
                        </a:rPr>
                        <a:t>、砕石</a:t>
                      </a:r>
                      <a:r>
                        <a:rPr lang="en-US" altLang="ja-JP" sz="700" b="0" i="0" u="none" strike="noStrike">
                          <a:solidFill>
                            <a:srgbClr val="000000"/>
                          </a:solidFill>
                          <a:latin typeface="ＭＳ Ｐゴシック"/>
                        </a:rPr>
                        <a:t>10cm</a:t>
                      </a:r>
                      <a:r>
                        <a:rPr lang="ja-JP" altLang="en-US" sz="700" b="0" i="0" u="none" strike="noStrike">
                          <a:solidFill>
                            <a:srgbClr val="000000"/>
                          </a:solidFill>
                          <a:latin typeface="ＭＳ Ｐゴシック"/>
                        </a:rPr>
                        <a:t>、固定ピン</a:t>
                      </a:r>
                      <a:r>
                        <a:rPr lang="en-US" altLang="ja-JP" sz="700" b="0" i="0" u="none" strike="noStrike">
                          <a:solidFill>
                            <a:srgbClr val="000000"/>
                          </a:solidFill>
                          <a:latin typeface="ＭＳ Ｐゴシック"/>
                        </a:rPr>
                        <a:t>5</a:t>
                      </a:r>
                      <a:r>
                        <a:rPr lang="ja-JP" altLang="en-US" sz="700" b="0" i="0" u="none" strike="noStrike">
                          <a:solidFill>
                            <a:srgbClr val="000000"/>
                          </a:solidFill>
                          <a:latin typeface="ＭＳ Ｐゴシック"/>
                        </a:rPr>
                        <a:t>本</a:t>
                      </a:r>
                      <a:r>
                        <a:rPr lang="en-US" altLang="ja-JP" sz="700" b="0" i="0" u="none" strike="noStrike">
                          <a:solidFill>
                            <a:srgbClr val="000000"/>
                          </a:solidFill>
                          <a:latin typeface="ＭＳ Ｐゴシック"/>
                        </a:rPr>
                        <a:t>/㎡</a:t>
                      </a:r>
                      <a:r>
                        <a:rPr lang="ja-JP" altLang="en-US" sz="700" b="0" i="0" u="none" strike="noStrike">
                          <a:solidFill>
                            <a:srgbClr val="000000"/>
                          </a:solidFill>
                          <a:latin typeface="ＭＳ Ｐゴシック"/>
                        </a:rPr>
                        <a:t>昼間施工の直工費</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種子吹付工</a:t>
                      </a:r>
                      <a:r>
                        <a:rPr lang="en-US" altLang="ja-JP" sz="700" b="0" i="0" u="none" strike="noStrike">
                          <a:solidFill>
                            <a:srgbClr val="000000"/>
                          </a:solidFill>
                          <a:latin typeface="ＭＳ Ｐゴシック"/>
                        </a:rPr>
                        <a:t>\170/㎡</a:t>
                      </a:r>
                      <a:r>
                        <a:rPr lang="ja-JP" altLang="en-US" sz="700" b="0" i="0" u="none" strike="noStrike">
                          <a:solidFill>
                            <a:srgbClr val="000000"/>
                          </a:solidFill>
                          <a:latin typeface="ＭＳ Ｐゴシック"/>
                        </a:rPr>
                        <a:t>（</a:t>
                      </a:r>
                      <a:r>
                        <a:rPr lang="en-US" altLang="ja-JP" sz="700" b="0" i="0" u="none" strike="noStrike">
                          <a:solidFill>
                            <a:srgbClr val="000000"/>
                          </a:solidFill>
                          <a:latin typeface="ＭＳ Ｐゴシック"/>
                        </a:rPr>
                        <a:t>1,000㎡</a:t>
                      </a:r>
                      <a:r>
                        <a:rPr lang="ja-JP" altLang="en-US" sz="700" b="0" i="0" u="none" strike="noStrike">
                          <a:solidFill>
                            <a:srgbClr val="000000"/>
                          </a:solidFill>
                          <a:latin typeface="ＭＳ Ｐゴシック"/>
                        </a:rPr>
                        <a:t>以上）ﾎﾜｲﾄｸﾛｰﾊﾞｰ昼間の直工費</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（１回あたり</a:t>
                      </a:r>
                      <a:r>
                        <a:rPr lang="en-US" altLang="ja-JP" sz="700" b="0" i="0" u="none" strike="noStrike">
                          <a:solidFill>
                            <a:srgbClr val="000000"/>
                          </a:solidFill>
                          <a:latin typeface="ＭＳ Ｐゴシック"/>
                        </a:rPr>
                        <a:t>\10/㎡</a:t>
                      </a:r>
                      <a:r>
                        <a:rPr lang="ja-JP" altLang="en-US" sz="700" b="0" i="0" u="none" strike="noStrike">
                          <a:solidFill>
                            <a:srgbClr val="000000"/>
                          </a:solidFill>
                          <a:latin typeface="ＭＳ Ｐゴシック"/>
                        </a:rPr>
                        <a:t>、運搬処分</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）年間２回実施昼間の直工費</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（１回あたり</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、運搬処分</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）年間２回実施昼間の直工費</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en-US" altLang="ja-JP" sz="700" b="0" i="0" u="none" strike="noStrike">
                          <a:solidFill>
                            <a:srgbClr val="000000"/>
                          </a:solidFill>
                          <a:latin typeface="ＭＳ Ｐゴシック"/>
                        </a:rPr>
                        <a:t>\1,000/㎡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\1,700/㎡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\170/㎡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\420/㎡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\800/㎡</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566793">
                <a:tc rowSpan="2">
                  <a:txBody>
                    <a:bodyPr/>
                    <a:lstStyle/>
                    <a:p>
                      <a:pPr algn="ctr" fontAlgn="ctr"/>
                      <a:r>
                        <a:rPr lang="en-US" sz="700" b="0" i="0" u="none" strike="noStrike">
                          <a:solidFill>
                            <a:srgbClr val="000000"/>
                          </a:solidFill>
                          <a:latin typeface="ＭＳ Ｐゴシック"/>
                        </a:rPr>
                        <a:t>LCC</a:t>
                      </a:r>
                      <a:br>
                        <a:rPr lang="en-US" sz="700" b="0" i="0" u="none" strike="noStrike">
                          <a:solidFill>
                            <a:srgbClr val="000000"/>
                          </a:solidFill>
                          <a:latin typeface="ＭＳ Ｐゴシック"/>
                        </a:rPr>
                      </a:br>
                      <a:r>
                        <a:rPr lang="en-US" sz="700" b="0" i="0" u="none" strike="noStrike">
                          <a:solidFill>
                            <a:srgbClr val="000000"/>
                          </a:solidFill>
                          <a:latin typeface="ＭＳ Ｐゴシック"/>
                        </a:rPr>
                        <a:t>（20</a:t>
                      </a:r>
                      <a:r>
                        <a:rPr lang="ja-JP" altLang="en-US" sz="700" b="0" i="0" u="none" strike="noStrike">
                          <a:solidFill>
                            <a:srgbClr val="000000"/>
                          </a:solidFill>
                          <a:latin typeface="ＭＳ Ｐゴシック"/>
                        </a:rPr>
                        <a:t>年間）</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ガラスに栄養がなく、生えた場合にも低草にしかならないので除草する必要はない。</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altLang="zh-TW" sz="700" b="0" i="0" u="none" strike="noStrike">
                          <a:solidFill>
                            <a:srgbClr val="000000"/>
                          </a:solidFill>
                          <a:latin typeface="ＭＳ Ｐゴシック"/>
                        </a:rPr>
                        <a:t>1</a:t>
                      </a:r>
                      <a:r>
                        <a:rPr lang="zh-TW" altLang="en-US" sz="700" b="0" i="0" u="none" strike="noStrike">
                          <a:solidFill>
                            <a:srgbClr val="000000"/>
                          </a:solidFill>
                          <a:latin typeface="ＭＳ Ｐゴシック"/>
                        </a:rPr>
                        <a:t>回取替</a:t>
                      </a:r>
                      <a:r>
                        <a:rPr lang="en-US" altLang="zh-TW" sz="700" b="0" i="0" u="none" strike="noStrike">
                          <a:solidFill>
                            <a:srgbClr val="000000"/>
                          </a:solidFill>
                          <a:latin typeface="ＭＳ Ｐゴシック"/>
                        </a:rPr>
                        <a:t>/20</a:t>
                      </a:r>
                      <a:r>
                        <a:rPr lang="zh-TW" altLang="en-US" sz="700" b="0" i="0" u="none" strike="noStrike">
                          <a:solidFill>
                            <a:srgbClr val="000000"/>
                          </a:solidFill>
                          <a:latin typeface="ＭＳ Ｐゴシック"/>
                        </a:rPr>
                        <a:t>年間</a:t>
                      </a:r>
                      <a:br>
                        <a:rPr lang="zh-TW" altLang="en-US" sz="700" b="0" i="0" u="none" strike="noStrike">
                          <a:solidFill>
                            <a:srgbClr val="000000"/>
                          </a:solidFill>
                          <a:latin typeface="ＭＳ Ｐゴシック"/>
                        </a:rPr>
                      </a:br>
                      <a:r>
                        <a:rPr lang="zh-TW" altLang="en-US" sz="700" b="0" i="0" u="none" strike="noStrike">
                          <a:solidFill>
                            <a:srgbClr val="000000"/>
                          </a:solidFill>
                          <a:latin typeface="ＭＳ Ｐゴシック"/>
                        </a:rPr>
                        <a:t>撤去処分</a:t>
                      </a:r>
                      <a:r>
                        <a:rPr lang="en-US" altLang="zh-TW" sz="700" b="0" i="0" u="none" strike="noStrike">
                          <a:solidFill>
                            <a:srgbClr val="000000"/>
                          </a:solidFill>
                          <a:latin typeface="ＭＳ Ｐゴシック"/>
                        </a:rPr>
                        <a:t>\1228/㎡</a:t>
                      </a:r>
                      <a:br>
                        <a:rPr lang="en-US" altLang="zh-TW" sz="700" b="0" i="0" u="none" strike="noStrike">
                          <a:solidFill>
                            <a:srgbClr val="000000"/>
                          </a:solidFill>
                          <a:latin typeface="ＭＳ Ｐゴシック"/>
                        </a:rPr>
                      </a:br>
                      <a:r>
                        <a:rPr lang="zh-TW" altLang="en-US" sz="700" b="0" i="0" u="none" strike="noStrike">
                          <a:solidFill>
                            <a:srgbClr val="000000"/>
                          </a:solidFill>
                          <a:latin typeface="ＭＳ Ｐゴシック"/>
                        </a:rPr>
                        <a:t>再設置</a:t>
                      </a:r>
                      <a:r>
                        <a:rPr lang="en-US" altLang="zh-TW" sz="700" b="0" i="0" u="none" strike="noStrike">
                          <a:solidFill>
                            <a:srgbClr val="000000"/>
                          </a:solidFill>
                          <a:latin typeface="ＭＳ Ｐゴシック"/>
                        </a:rPr>
                        <a:t>\1,700/㎡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（１回あたり</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、運搬処分</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）年間２回実施</a:t>
                      </a:r>
                      <a:r>
                        <a:rPr lang="en-US" altLang="ja-JP" sz="700" b="0" i="0" u="none" strike="noStrike">
                          <a:solidFill>
                            <a:srgbClr val="000000"/>
                          </a:solidFill>
                          <a:latin typeface="ＭＳ Ｐゴシック"/>
                        </a:rPr>
                        <a:t>×20</a:t>
                      </a:r>
                      <a:r>
                        <a:rPr lang="ja-JP" altLang="en-US" sz="700" b="0" i="0" u="none" strike="noStrike">
                          <a:solidFill>
                            <a:srgbClr val="000000"/>
                          </a:solidFill>
                          <a:latin typeface="ＭＳ Ｐゴシック"/>
                        </a:rPr>
                        <a:t>年間</a:t>
                      </a:r>
                      <a:br>
                        <a:rPr lang="ja-JP" altLang="en-US" sz="700" b="0" i="0" u="none" strike="noStrike">
                          <a:solidFill>
                            <a:srgbClr val="000000"/>
                          </a:solidFill>
                          <a:latin typeface="ＭＳ Ｐゴシック"/>
                        </a:rPr>
                      </a:br>
                      <a:r>
                        <a:rPr lang="ja-JP" altLang="en-US" sz="700" b="0" i="0" u="none" strike="noStrike">
                          <a:solidFill>
                            <a:srgbClr val="000000"/>
                          </a:solidFill>
                          <a:latin typeface="ＭＳ Ｐゴシック"/>
                        </a:rPr>
                        <a:t>昼間の直工費</a:t>
                      </a:r>
                      <a:br>
                        <a:rPr lang="ja-JP" altLang="en-US" sz="700" b="0" i="0" u="none" strike="noStrike">
                          <a:solidFill>
                            <a:srgbClr val="000000"/>
                          </a:solidFill>
                          <a:latin typeface="ＭＳ Ｐゴシック"/>
                        </a:rPr>
                      </a:br>
                      <a:r>
                        <a:rPr lang="en-US" altLang="ja-JP" sz="700" b="0" i="0" u="none" strike="noStrike">
                          <a:solidFill>
                            <a:srgbClr val="000000"/>
                          </a:solidFill>
                          <a:latin typeface="ＭＳ Ｐゴシック"/>
                        </a:rPr>
                        <a:t>\170+\800×20</a:t>
                      </a:r>
                      <a:r>
                        <a:rPr lang="ja-JP" altLang="en-US" sz="700" b="0" i="0" u="none" strike="noStrike">
                          <a:solidFill>
                            <a:srgbClr val="000000"/>
                          </a:solidFill>
                          <a:latin typeface="ＭＳ Ｐゴシック"/>
                        </a:rPr>
                        <a:t>年</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altLang="ja-JP" sz="700" b="0" i="0" u="none" strike="noStrike">
                          <a:solidFill>
                            <a:srgbClr val="000000"/>
                          </a:solidFill>
                          <a:latin typeface="ＭＳ Ｐゴシック"/>
                        </a:rPr>
                        <a:t>\420/1</a:t>
                      </a:r>
                      <a:r>
                        <a:rPr lang="ja-JP" altLang="en-US" sz="700" b="0" i="0" u="none" strike="noStrike">
                          <a:solidFill>
                            <a:srgbClr val="000000"/>
                          </a:solidFill>
                          <a:latin typeface="ＭＳ Ｐゴシック"/>
                        </a:rPr>
                        <a:t>回・年</a:t>
                      </a:r>
                      <a:r>
                        <a:rPr lang="en-US" altLang="ja-JP" sz="700" b="0" i="0" u="none" strike="noStrike">
                          <a:solidFill>
                            <a:srgbClr val="000000"/>
                          </a:solidFill>
                          <a:latin typeface="ＭＳ Ｐゴシック"/>
                        </a:rPr>
                        <a:t>×20</a:t>
                      </a:r>
                      <a:r>
                        <a:rPr lang="ja-JP" altLang="en-US" sz="700" b="0" i="0" u="none" strike="noStrike">
                          <a:solidFill>
                            <a:srgbClr val="000000"/>
                          </a:solidFill>
                          <a:latin typeface="ＭＳ Ｐゴシック"/>
                        </a:rPr>
                        <a:t>年間</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t"/>
                      <a:r>
                        <a:rPr lang="en-US" altLang="ja-JP" sz="700" b="0" i="0" u="none" strike="noStrike">
                          <a:solidFill>
                            <a:srgbClr val="000000"/>
                          </a:solidFill>
                          <a:latin typeface="ＭＳ Ｐゴシック"/>
                        </a:rPr>
                        <a:t>\800/</a:t>
                      </a:r>
                      <a:r>
                        <a:rPr lang="ja-JP" altLang="en-US" sz="700" b="0" i="0" u="none" strike="noStrike">
                          <a:solidFill>
                            <a:srgbClr val="000000"/>
                          </a:solidFill>
                          <a:latin typeface="ＭＳ Ｐゴシック"/>
                        </a:rPr>
                        <a:t>２回・年</a:t>
                      </a:r>
                      <a:r>
                        <a:rPr lang="en-US" altLang="ja-JP" sz="700" b="0" i="0" u="none" strike="noStrike">
                          <a:solidFill>
                            <a:srgbClr val="000000"/>
                          </a:solidFill>
                          <a:latin typeface="ＭＳ Ｐゴシック"/>
                        </a:rPr>
                        <a:t>×20</a:t>
                      </a:r>
                      <a:r>
                        <a:rPr lang="ja-JP" altLang="en-US" sz="700" b="0" i="0" u="none" strike="noStrike">
                          <a:solidFill>
                            <a:srgbClr val="000000"/>
                          </a:solidFill>
                          <a:latin typeface="ＭＳ Ｐゴシック"/>
                        </a:rPr>
                        <a:t>年間</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15827">
                <a:tc vMerge="1">
                  <a:txBody>
                    <a:bodyPr/>
                    <a:lstStyle/>
                    <a:p>
                      <a:endParaRPr kumimoji="1" lang="ja-JP" altLang="en-US"/>
                    </a:p>
                  </a:txBody>
                  <a:tcPr/>
                </a:tc>
                <a:tc>
                  <a:txBody>
                    <a:bodyPr/>
                    <a:lstStyle/>
                    <a:p>
                      <a:pPr algn="ctr" fontAlgn="t"/>
                      <a:r>
                        <a:rPr lang="en-US" altLang="ja-JP" sz="700" b="0" i="0" u="none" strike="noStrike">
                          <a:solidFill>
                            <a:srgbClr val="000000"/>
                          </a:solidFill>
                          <a:latin typeface="ＭＳ Ｐゴシック"/>
                        </a:rPr>
                        <a:t>\1,000/㎡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\4,628/㎡</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\16,170/㎡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\8,400/㎡</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\16,000/㎡</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905018">
                <a:tc rowSpan="2">
                  <a:txBody>
                    <a:bodyPr/>
                    <a:lstStyle/>
                    <a:p>
                      <a:pPr algn="ctr" fontAlgn="ctr"/>
                      <a:r>
                        <a:rPr lang="ja-JP" altLang="en-US" sz="700" b="0" i="0" u="none" strike="noStrike">
                          <a:solidFill>
                            <a:srgbClr val="000000"/>
                          </a:solidFill>
                          <a:latin typeface="ＭＳ Ｐゴシック"/>
                        </a:rPr>
                        <a:t>総合評価</a:t>
                      </a:r>
                    </a:p>
                  </a:txBody>
                  <a:tcPr marL="3337" marR="3337" marT="33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ガラスが栄養がなく低草で留まることから草刈をしなくても良いが、地元雇用などの観点から草刈などを実施する場合、抜きやすく除草量が少なく処分費低減できる（草刈</a:t>
                      </a:r>
                      <a:r>
                        <a:rPr lang="en-US" altLang="ja-JP" sz="700" b="0" i="0" u="none" strike="noStrike">
                          <a:solidFill>
                            <a:srgbClr val="000000"/>
                          </a:solidFill>
                          <a:latin typeface="ＭＳ Ｐゴシック"/>
                        </a:rPr>
                        <a:t>\4,750/㎡</a:t>
                      </a:r>
                      <a:r>
                        <a:rPr lang="ja-JP" altLang="en-US" sz="700" b="0" i="0" u="none" strike="noStrike">
                          <a:solidFill>
                            <a:srgbClr val="000000"/>
                          </a:solidFill>
                          <a:latin typeface="ＭＳ Ｐゴシック"/>
                        </a:rPr>
                        <a:t>・</a:t>
                      </a:r>
                      <a:r>
                        <a:rPr lang="en-US" altLang="ja-JP" sz="700" b="0" i="0" u="none" strike="noStrike">
                          <a:solidFill>
                            <a:srgbClr val="000000"/>
                          </a:solidFill>
                          <a:latin typeface="ＭＳ Ｐゴシック"/>
                        </a:rPr>
                        <a:t>20</a:t>
                      </a:r>
                      <a:r>
                        <a:rPr lang="ja-JP" altLang="en-US" sz="700" b="0" i="0" u="none" strike="noStrike">
                          <a:solidFill>
                            <a:srgbClr val="000000"/>
                          </a:solidFill>
                          <a:latin typeface="ＭＳ Ｐゴシック"/>
                        </a:rPr>
                        <a:t>年）</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メガソーラの防草対策で重要な基礎周りなどがシート端部になり雑草が生えやすくなる。また隙間から生えた雑草は勢いよく成長する。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低草種だけだと効果が低く、シートの併用や除草剤を噴霧し再度種子散布なども考えられる。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枯れた雑草を処分せずに残置すれば</a:t>
                      </a:r>
                      <a:r>
                        <a:rPr lang="en-US" altLang="ja-JP" sz="700" b="0" i="0" u="none" strike="noStrike">
                          <a:solidFill>
                            <a:srgbClr val="000000"/>
                          </a:solidFill>
                          <a:latin typeface="ＭＳ Ｐゴシック"/>
                        </a:rPr>
                        <a:t>\200/㎡</a:t>
                      </a:r>
                      <a:r>
                        <a:rPr lang="ja-JP" altLang="en-US" sz="700" b="0" i="0" u="none" strike="noStrike">
                          <a:solidFill>
                            <a:srgbClr val="000000"/>
                          </a:solidFill>
                          <a:latin typeface="ＭＳ Ｐゴシック"/>
                        </a:rPr>
                        <a:t>・</a:t>
                      </a:r>
                      <a:r>
                        <a:rPr lang="en-US" altLang="ja-JP" sz="700" b="0" i="0" u="none" strike="noStrike">
                          <a:solidFill>
                            <a:srgbClr val="000000"/>
                          </a:solidFill>
                          <a:latin typeface="ＭＳ Ｐゴシック"/>
                        </a:rPr>
                        <a:t>20</a:t>
                      </a:r>
                      <a:r>
                        <a:rPr lang="ja-JP" altLang="en-US" sz="700" b="0" i="0" u="none" strike="noStrike">
                          <a:solidFill>
                            <a:srgbClr val="000000"/>
                          </a:solidFill>
                          <a:latin typeface="ＭＳ Ｐゴシック"/>
                        </a:rPr>
                        <a:t>年とコスト低減できるが、見栄えも悪く管理上好ましくない。土ぼこりなどの汚れなども懸念される。</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a:solidFill>
                            <a:srgbClr val="000000"/>
                          </a:solidFill>
                          <a:latin typeface="ＭＳ Ｐゴシック"/>
                        </a:rPr>
                        <a:t>草刈では根が残ることからすぐに生えてくる。簡単に施工できるがその他は全てにおいてあまり良くない</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vMerge="1">
                  <a:txBody>
                    <a:bodyPr/>
                    <a:lstStyle/>
                    <a:p>
                      <a:endParaRPr kumimoji="1" lang="ja-JP" altLang="en-US"/>
                    </a:p>
                  </a:txBody>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ja-JP" altLang="en-US"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altLang="ja-JP" sz="700" b="0" i="0" u="none" strike="noStrike">
                          <a:solidFill>
                            <a:srgbClr val="000000"/>
                          </a:solidFill>
                          <a:latin typeface="ＭＳ Ｐゴシック"/>
                        </a:rPr>
                        <a:t>×</a:t>
                      </a:r>
                    </a:p>
                  </a:txBody>
                  <a:tcPr marL="3337" marR="3337" marT="3337"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27">
                <a:tc>
                  <a:txBody>
                    <a:bodyPr/>
                    <a:lstStyle/>
                    <a:p>
                      <a:pPr algn="l" fontAlgn="ctr"/>
                      <a:endParaRPr lang="ja-JP" altLang="en-US" sz="700" b="0" i="0" u="none" strike="noStrike">
                        <a:solidFill>
                          <a:srgbClr val="000000"/>
                        </a:solidFill>
                        <a:latin typeface="ＭＳ Ｐゴシック"/>
                      </a:endParaRPr>
                    </a:p>
                  </a:txBody>
                  <a:tcPr marL="3337" marR="3337" marT="333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ja-JP" altLang="en-US" sz="700" b="0" i="0" u="none" strike="noStrike">
                        <a:solidFill>
                          <a:srgbClr val="000000"/>
                        </a:solidFill>
                        <a:latin typeface="ＭＳ Ｐゴシック"/>
                      </a:endParaRPr>
                    </a:p>
                  </a:txBody>
                  <a:tcPr marL="3337" marR="3337" marT="333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ja-JP" altLang="en-US" sz="700" b="0" i="0" u="none" strike="noStrike">
                        <a:solidFill>
                          <a:srgbClr val="000000"/>
                        </a:solidFill>
                        <a:latin typeface="ＭＳ Ｐゴシック"/>
                      </a:endParaRPr>
                    </a:p>
                  </a:txBody>
                  <a:tcPr marL="3337" marR="3337" marT="333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ja-JP" altLang="en-US" sz="700" b="0" i="0" u="none" strike="noStrike">
                        <a:solidFill>
                          <a:srgbClr val="000000"/>
                        </a:solidFill>
                        <a:latin typeface="ＭＳ Ｐゴシック"/>
                      </a:endParaRPr>
                    </a:p>
                  </a:txBody>
                  <a:tcPr marL="3337" marR="3337" marT="333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ja-JP" altLang="en-US" sz="700" b="0" i="0" u="none" strike="noStrike">
                        <a:solidFill>
                          <a:srgbClr val="000000"/>
                        </a:solidFill>
                        <a:latin typeface="ＭＳ Ｐゴシック"/>
                      </a:endParaRPr>
                    </a:p>
                  </a:txBody>
                  <a:tcPr marL="3337" marR="3337" marT="3337"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ja-JP" altLang="en-US" sz="700" b="0" i="0" u="none" strike="noStrike">
                        <a:solidFill>
                          <a:srgbClr val="000000"/>
                        </a:solidFill>
                        <a:latin typeface="ＭＳ Ｐゴシック"/>
                      </a:endParaRPr>
                    </a:p>
                  </a:txBody>
                  <a:tcPr marL="3337" marR="3337" marT="3337" marB="0">
                    <a:lnL>
                      <a:noFill/>
                    </a:lnL>
                    <a:lnR>
                      <a:noFill/>
                    </a:lnR>
                    <a:lnT w="12700" cap="flat" cmpd="sng" algn="ctr">
                      <a:solidFill>
                        <a:srgbClr val="000000"/>
                      </a:solidFill>
                      <a:prstDash val="solid"/>
                      <a:round/>
                      <a:headEnd type="none" w="med" len="med"/>
                      <a:tailEnd type="none" w="med" len="med"/>
                    </a:lnT>
                    <a:lnB>
                      <a:noFill/>
                    </a:lnB>
                  </a:tcPr>
                </a:tc>
              </a:tr>
              <a:tr h="169339">
                <a:tc>
                  <a:txBody>
                    <a:bodyPr/>
                    <a:lstStyle/>
                    <a:p>
                      <a:pPr algn="l" fontAlgn="ctr"/>
                      <a:endParaRPr lang="ja-JP" altLang="en-US" sz="700" b="0" i="0" u="none" strike="noStrike">
                        <a:solidFill>
                          <a:srgbClr val="000000"/>
                        </a:solidFill>
                        <a:latin typeface="ＭＳ Ｐゴシック"/>
                      </a:endParaRPr>
                    </a:p>
                  </a:txBody>
                  <a:tcPr marL="3337" marR="3337" marT="3337" marB="0" anchor="ctr">
                    <a:lnL>
                      <a:noFill/>
                    </a:lnL>
                    <a:lnR>
                      <a:noFill/>
                    </a:lnR>
                    <a:lnT>
                      <a:noFill/>
                    </a:lnT>
                    <a:lnB>
                      <a:noFill/>
                    </a:lnB>
                  </a:tcPr>
                </a:tc>
                <a:tc gridSpan="4">
                  <a:txBody>
                    <a:bodyPr/>
                    <a:lstStyle/>
                    <a:p>
                      <a:pPr algn="l" fontAlgn="t"/>
                      <a:r>
                        <a:rPr lang="en-US" altLang="ja-JP" sz="700" b="0" i="0" u="none" strike="noStrike">
                          <a:solidFill>
                            <a:srgbClr val="FF0000"/>
                          </a:solidFill>
                          <a:latin typeface="ＭＳ Ｐゴシック"/>
                        </a:rPr>
                        <a:t>※</a:t>
                      </a:r>
                      <a:r>
                        <a:rPr lang="ja-JP" altLang="en-US" sz="700" b="0" i="0" u="none" strike="noStrike">
                          <a:solidFill>
                            <a:srgbClr val="FF0000"/>
                          </a:solidFill>
                          <a:latin typeface="ＭＳ Ｐゴシック"/>
                        </a:rPr>
                        <a:t>サンドウエーブ</a:t>
                      </a:r>
                      <a:r>
                        <a:rPr lang="en-US" altLang="ja-JP" sz="700" b="0" i="0" u="none" strike="noStrike">
                          <a:solidFill>
                            <a:srgbClr val="FF0000"/>
                          </a:solidFill>
                          <a:latin typeface="ＭＳ Ｐゴシック"/>
                        </a:rPr>
                        <a:t>G</a:t>
                      </a:r>
                      <a:r>
                        <a:rPr lang="ja-JP" altLang="en-US" sz="700" b="0" i="0" u="none" strike="noStrike">
                          <a:solidFill>
                            <a:srgbClr val="FF0000"/>
                          </a:solidFill>
                          <a:latin typeface="ＭＳ Ｐゴシック"/>
                        </a:rPr>
                        <a:t>はプラント渡しで￥</a:t>
                      </a:r>
                      <a:r>
                        <a:rPr lang="en-US" altLang="ja-JP" sz="700" b="0" i="0" u="none" strike="noStrike">
                          <a:solidFill>
                            <a:srgbClr val="FF0000"/>
                          </a:solidFill>
                          <a:latin typeface="ＭＳ Ｐゴシック"/>
                        </a:rPr>
                        <a:t>1,00</a:t>
                      </a:r>
                      <a:r>
                        <a:rPr lang="ja-JP" altLang="en-US" sz="700" b="0" i="0" u="none" strike="noStrike">
                          <a:solidFill>
                            <a:srgbClr val="FF0000"/>
                          </a:solidFill>
                          <a:latin typeface="ＭＳ Ｐゴシック"/>
                        </a:rPr>
                        <a:t>０</a:t>
                      </a:r>
                      <a:r>
                        <a:rPr lang="en-US" altLang="ja-JP" sz="700" b="0" i="0" u="none" strike="noStrike">
                          <a:solidFill>
                            <a:srgbClr val="FF0000"/>
                          </a:solidFill>
                          <a:latin typeface="ＭＳ Ｐゴシック"/>
                        </a:rPr>
                        <a:t>/m</a:t>
                      </a:r>
                      <a:r>
                        <a:rPr lang="ja-JP" altLang="en-US" sz="700" b="0" i="0" u="none" strike="noStrike">
                          <a:solidFill>
                            <a:srgbClr val="FF0000"/>
                          </a:solidFill>
                          <a:latin typeface="ＭＳ Ｐゴシック"/>
                        </a:rPr>
                        <a:t>３　現地着の運賃込み価格は距離により異なります。</a:t>
                      </a:r>
                    </a:p>
                  </a:txBody>
                  <a:tcPr marL="3337" marR="3337" marT="3337"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endParaRPr lang="ja-JP" altLang="en-US" sz="700" b="0" i="0" u="none" strike="noStrike" dirty="0">
                        <a:solidFill>
                          <a:srgbClr val="000000"/>
                        </a:solidFill>
                        <a:latin typeface="ＭＳ Ｐゴシック"/>
                      </a:endParaRPr>
                    </a:p>
                  </a:txBody>
                  <a:tcPr marL="3337" marR="3337" marT="3337" marB="0">
                    <a:lnL>
                      <a:noFill/>
                    </a:lnL>
                    <a:lnR>
                      <a:noFill/>
                    </a:lnR>
                    <a:lnT>
                      <a:noFill/>
                    </a:lnT>
                    <a:lnB>
                      <a:noFill/>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755</TotalTime>
  <Words>1621</Words>
  <Application>Microsoft Office PowerPoint</Application>
  <PresentationFormat>画面に合わせる (4:3)</PresentationFormat>
  <Paragraphs>243</Paragraphs>
  <Slides>26</Slides>
  <Notes>2</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フレッシュ</vt:lpstr>
      <vt:lpstr>防草対策比較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防草対策比較</dc:title>
  <cp:lastModifiedBy>国松</cp:lastModifiedBy>
  <cp:revision>92</cp:revision>
  <dcterms:modified xsi:type="dcterms:W3CDTF">2017-06-21T23:41:55Z</dcterms:modified>
</cp:coreProperties>
</file>